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media/image6.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8.jpg" ContentType="image/jpg"/>
  <Override PartName="/ppt/media/image19.jpg" ContentType="image/jpg"/>
  <Override PartName="/ppt/media/image23.jpg" ContentType="image/jpg"/>
  <Override PartName="/ppt/media/image25.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9" r:id="rId1"/>
    <p:sldMasterId id="2147483831" r:id="rId2"/>
  </p:sldMasterIdLst>
  <p:notesMasterIdLst>
    <p:notesMasterId r:id="rId40"/>
  </p:notesMasterIdLst>
  <p:handoutMasterIdLst>
    <p:handoutMasterId r:id="rId41"/>
  </p:handoutMasterIdLst>
  <p:sldIdLst>
    <p:sldId id="256" r:id="rId3"/>
    <p:sldId id="343" r:id="rId4"/>
    <p:sldId id="380" r:id="rId5"/>
    <p:sldId id="258" r:id="rId6"/>
    <p:sldId id="259" r:id="rId7"/>
    <p:sldId id="490" r:id="rId8"/>
    <p:sldId id="261" r:id="rId9"/>
    <p:sldId id="489" r:id="rId10"/>
    <p:sldId id="264" r:id="rId11"/>
    <p:sldId id="496" r:id="rId12"/>
    <p:sldId id="497" r:id="rId13"/>
    <p:sldId id="499" r:id="rId14"/>
    <p:sldId id="863" r:id="rId15"/>
    <p:sldId id="864" r:id="rId16"/>
    <p:sldId id="869" r:id="rId17"/>
    <p:sldId id="865" r:id="rId18"/>
    <p:sldId id="866" r:id="rId19"/>
    <p:sldId id="868" r:id="rId20"/>
    <p:sldId id="867" r:id="rId21"/>
    <p:sldId id="266" r:id="rId22"/>
    <p:sldId id="351" r:id="rId23"/>
    <p:sldId id="500" r:id="rId24"/>
    <p:sldId id="853" r:id="rId25"/>
    <p:sldId id="873" r:id="rId26"/>
    <p:sldId id="854" r:id="rId27"/>
    <p:sldId id="272" r:id="rId28"/>
    <p:sldId id="281" r:id="rId29"/>
    <p:sldId id="280" r:id="rId30"/>
    <p:sldId id="857" r:id="rId31"/>
    <p:sldId id="858" r:id="rId32"/>
    <p:sldId id="855" r:id="rId33"/>
    <p:sldId id="860" r:id="rId34"/>
    <p:sldId id="861" r:id="rId35"/>
    <p:sldId id="862" r:id="rId36"/>
    <p:sldId id="859" r:id="rId37"/>
    <p:sldId id="286" r:id="rId38"/>
    <p:sldId id="870"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FF000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44" autoAdjust="0"/>
    <p:restoredTop sz="84899" autoAdjust="0"/>
  </p:normalViewPr>
  <p:slideViewPr>
    <p:cSldViewPr snapToGrid="0">
      <p:cViewPr varScale="1">
        <p:scale>
          <a:sx n="61" d="100"/>
          <a:sy n="61" d="100"/>
        </p:scale>
        <p:origin x="1746" y="7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6" d="100"/>
          <a:sy n="126" d="100"/>
        </p:scale>
        <p:origin x="4698" y="1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 /><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slide" Target="slides/slide24.xml" /><Relationship Id="rId39" Type="http://schemas.openxmlformats.org/officeDocument/2006/relationships/slide" Target="slides/slide37.xml" /><Relationship Id="rId3" Type="http://schemas.openxmlformats.org/officeDocument/2006/relationships/slide" Target="slides/slide1.xml" /><Relationship Id="rId21" Type="http://schemas.openxmlformats.org/officeDocument/2006/relationships/slide" Target="slides/slide19.xml" /><Relationship Id="rId34" Type="http://schemas.openxmlformats.org/officeDocument/2006/relationships/slide" Target="slides/slide32.xml" /><Relationship Id="rId42" Type="http://schemas.openxmlformats.org/officeDocument/2006/relationships/presProps" Target="presProps.xml"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slide" Target="slides/slide23.xml" /><Relationship Id="rId33" Type="http://schemas.openxmlformats.org/officeDocument/2006/relationships/slide" Target="slides/slide31.xml" /><Relationship Id="rId38" Type="http://schemas.openxmlformats.org/officeDocument/2006/relationships/slide" Target="slides/slide36.xml" /><Relationship Id="rId2" Type="http://schemas.openxmlformats.org/officeDocument/2006/relationships/slideMaster" Target="slideMasters/slideMaster2.xml" /><Relationship Id="rId16" Type="http://schemas.openxmlformats.org/officeDocument/2006/relationships/slide" Target="slides/slide14.xml" /><Relationship Id="rId20" Type="http://schemas.openxmlformats.org/officeDocument/2006/relationships/slide" Target="slides/slide18.xml" /><Relationship Id="rId29" Type="http://schemas.openxmlformats.org/officeDocument/2006/relationships/slide" Target="slides/slide27.xml" /><Relationship Id="rId41" Type="http://schemas.openxmlformats.org/officeDocument/2006/relationships/handoutMaster" Target="handoutMasters/handoutMaster1.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slide" Target="slides/slide22.xml" /><Relationship Id="rId32" Type="http://schemas.openxmlformats.org/officeDocument/2006/relationships/slide" Target="slides/slide30.xml" /><Relationship Id="rId37" Type="http://schemas.openxmlformats.org/officeDocument/2006/relationships/slide" Target="slides/slide35.xml" /><Relationship Id="rId40" Type="http://schemas.openxmlformats.org/officeDocument/2006/relationships/notesMaster" Target="notesMasters/notesMaster1.xml" /><Relationship Id="rId45" Type="http://schemas.openxmlformats.org/officeDocument/2006/relationships/tableStyles" Target="tableStyles.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slide" Target="slides/slide26.xml" /><Relationship Id="rId36" Type="http://schemas.openxmlformats.org/officeDocument/2006/relationships/slide" Target="slides/slide34.xml" /><Relationship Id="rId10" Type="http://schemas.openxmlformats.org/officeDocument/2006/relationships/slide" Target="slides/slide8.xml" /><Relationship Id="rId19" Type="http://schemas.openxmlformats.org/officeDocument/2006/relationships/slide" Target="slides/slide17.xml" /><Relationship Id="rId31" Type="http://schemas.openxmlformats.org/officeDocument/2006/relationships/slide" Target="slides/slide29.xml" /><Relationship Id="rId44" Type="http://schemas.openxmlformats.org/officeDocument/2006/relationships/theme" Target="theme/theme1.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slide" Target="slides/slide20.xml" /><Relationship Id="rId27" Type="http://schemas.openxmlformats.org/officeDocument/2006/relationships/slide" Target="slides/slide25.xml" /><Relationship Id="rId30" Type="http://schemas.openxmlformats.org/officeDocument/2006/relationships/slide" Target="slides/slide28.xml" /><Relationship Id="rId35" Type="http://schemas.openxmlformats.org/officeDocument/2006/relationships/slide" Target="slides/slide33.xml" /><Relationship Id="rId43" Type="http://schemas.openxmlformats.org/officeDocument/2006/relationships/viewProps" Target="viewProp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E4CF6D0-8C22-4D3C-B5D3-316C010112EA}" type="datetimeFigureOut">
              <a:rPr lang="en-US" smtClean="0"/>
              <a:t>2/19/2020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D38441-00CB-4E55-A049-5A04478976B8}" type="slidenum">
              <a:rPr lang="en-US" smtClean="0"/>
              <a:t>‹#›</a:t>
            </a:fld>
            <a:endParaRPr lang="en-US"/>
          </a:p>
        </p:txBody>
      </p:sp>
    </p:spTree>
    <p:extLst>
      <p:ext uri="{BB962C8B-B14F-4D97-AF65-F5344CB8AC3E}">
        <p14:creationId xmlns:p14="http://schemas.microsoft.com/office/powerpoint/2010/main" val="8261044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28E818-4132-41F7-8091-A620BDA54BCB}" type="datetimeFigureOut">
              <a:rPr lang="en-US" smtClean="0"/>
              <a:t>2/19/2020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DEC0AD-D27E-48A0-94B3-A0A03D438461}" type="slidenum">
              <a:rPr lang="en-US" smtClean="0"/>
              <a:t>‹#›</a:t>
            </a:fld>
            <a:endParaRPr lang="en-US"/>
          </a:p>
        </p:txBody>
      </p:sp>
    </p:spTree>
    <p:extLst>
      <p:ext uri="{BB962C8B-B14F-4D97-AF65-F5344CB8AC3E}">
        <p14:creationId xmlns:p14="http://schemas.microsoft.com/office/powerpoint/2010/main" val="2945352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2DEC0AD-D27E-48A0-94B3-A0A03D438461}" type="slidenum">
              <a:rPr lang="en-US" smtClean="0"/>
              <a:t>1</a:t>
            </a:fld>
            <a:endParaRPr lang="en-US"/>
          </a:p>
        </p:txBody>
      </p:sp>
    </p:spTree>
    <p:extLst>
      <p:ext uri="{BB962C8B-B14F-4D97-AF65-F5344CB8AC3E}">
        <p14:creationId xmlns:p14="http://schemas.microsoft.com/office/powerpoint/2010/main" val="3549221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Facial expression analysis plays a key role in analyzing emotions and human behaviors. Smile detection is a special task in facial expression analysis with various potential applications such as photo selection, user experience analysis and patient monitoring</a:t>
            </a:r>
          </a:p>
          <a:p>
            <a:endParaRPr lang="en-US" dirty="0"/>
          </a:p>
          <a:p>
            <a:r>
              <a:rPr lang="en-US" dirty="0"/>
              <a:t>Medical image processing tools are playing an increasingly important role in assisting the clinicians in diagnosis, therapy planning and image-guided interventions. Accurate, robust and fast tracking of deformable anatomical objects such as the heart, is a crucial task in medical image analysis.</a:t>
            </a:r>
            <a:endParaRPr lang="en-IN" dirty="0"/>
          </a:p>
        </p:txBody>
      </p:sp>
      <p:sp>
        <p:nvSpPr>
          <p:cNvPr id="4" name="Slide Number Placeholder 3"/>
          <p:cNvSpPr>
            <a:spLocks noGrp="1"/>
          </p:cNvSpPr>
          <p:nvPr>
            <p:ph type="sldNum" sz="quarter" idx="5"/>
          </p:nvPr>
        </p:nvSpPr>
        <p:spPr/>
        <p:txBody>
          <a:bodyPr/>
          <a:lstStyle/>
          <a:p>
            <a:fld id="{72DEC0AD-D27E-48A0-94B3-A0A03D438461}" type="slidenum">
              <a:rPr lang="en-US" smtClean="0"/>
              <a:t>34</a:t>
            </a:fld>
            <a:endParaRPr lang="en-US"/>
          </a:p>
        </p:txBody>
      </p:sp>
    </p:spTree>
    <p:extLst>
      <p:ext uri="{BB962C8B-B14F-4D97-AF65-F5344CB8AC3E}">
        <p14:creationId xmlns:p14="http://schemas.microsoft.com/office/powerpoint/2010/main" val="1672021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2DEC0AD-D27E-48A0-94B3-A0A03D438461}" type="slidenum">
              <a:rPr lang="en-US" smtClean="0"/>
              <a:t>35</a:t>
            </a:fld>
            <a:endParaRPr lang="en-US"/>
          </a:p>
        </p:txBody>
      </p:sp>
    </p:spTree>
    <p:extLst>
      <p:ext uri="{BB962C8B-B14F-4D97-AF65-F5344CB8AC3E}">
        <p14:creationId xmlns:p14="http://schemas.microsoft.com/office/powerpoint/2010/main" val="3417870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feature descriptor</a:t>
            </a:r>
            <a:r>
              <a:rPr lang="en-US" dirty="0"/>
              <a:t> is an algorithm which takes an image and outputs </a:t>
            </a:r>
            <a:r>
              <a:rPr lang="en-US" b="1" dirty="0"/>
              <a:t>feature</a:t>
            </a:r>
            <a:r>
              <a:rPr lang="en-US" dirty="0"/>
              <a:t> vectors.</a:t>
            </a:r>
          </a:p>
          <a:p>
            <a:r>
              <a:rPr lang="en-US" dirty="0"/>
              <a:t>When you step from left to right pixel by pixel, you will find that after some steps, there is a sudden change in the pixel value </a:t>
            </a:r>
            <a:r>
              <a:rPr lang="en-US" dirty="0" err="1"/>
              <a:t>i.e</a:t>
            </a:r>
            <a:r>
              <a:rPr lang="en-US" dirty="0"/>
              <a:t>, from a black lower pixel number to a white higher pixel number. This sudden change in the color is called a gradient and going from a darker tone to a lighter tone is called a positive gradient and vice versa. Going from left to right gives us the horizontal gradient and as expected going from top to down gives a vertical gradient.</a:t>
            </a:r>
            <a:endParaRPr lang="en-IN" dirty="0"/>
          </a:p>
        </p:txBody>
      </p:sp>
      <p:sp>
        <p:nvSpPr>
          <p:cNvPr id="4" name="Slide Number Placeholder 3"/>
          <p:cNvSpPr>
            <a:spLocks noGrp="1"/>
          </p:cNvSpPr>
          <p:nvPr>
            <p:ph type="sldNum" sz="quarter" idx="5"/>
          </p:nvPr>
        </p:nvSpPr>
        <p:spPr/>
        <p:txBody>
          <a:bodyPr/>
          <a:lstStyle/>
          <a:p>
            <a:fld id="{72DEC0AD-D27E-48A0-94B3-A0A03D438461}" type="slidenum">
              <a:rPr lang="en-US" smtClean="0"/>
              <a:t>9</a:t>
            </a:fld>
            <a:endParaRPr lang="en-US"/>
          </a:p>
        </p:txBody>
      </p:sp>
    </p:spTree>
    <p:extLst>
      <p:ext uri="{BB962C8B-B14F-4D97-AF65-F5344CB8AC3E}">
        <p14:creationId xmlns:p14="http://schemas.microsoft.com/office/powerpoint/2010/main" val="2558586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Linear SVM</a:t>
            </a:r>
            <a:r>
              <a:rPr lang="en-IN" dirty="0"/>
              <a:t> is the newest extremely fast machine learning (data mining) algorithm for solving multiclass classification problems from ultra large data sets that implements an original proprietary version of a cutting plane algorithm for designing a </a:t>
            </a:r>
            <a:r>
              <a:rPr lang="en-IN" b="1" dirty="0"/>
              <a:t>linear</a:t>
            </a:r>
            <a:r>
              <a:rPr lang="en-IN" dirty="0"/>
              <a:t> support vector machine.</a:t>
            </a:r>
          </a:p>
        </p:txBody>
      </p:sp>
      <p:sp>
        <p:nvSpPr>
          <p:cNvPr id="4" name="Slide Number Placeholder 3"/>
          <p:cNvSpPr>
            <a:spLocks noGrp="1"/>
          </p:cNvSpPr>
          <p:nvPr>
            <p:ph type="sldNum" sz="quarter" idx="5"/>
          </p:nvPr>
        </p:nvSpPr>
        <p:spPr/>
        <p:txBody>
          <a:bodyPr/>
          <a:lstStyle/>
          <a:p>
            <a:fld id="{72DEC0AD-D27E-48A0-94B3-A0A03D438461}" type="slidenum">
              <a:rPr lang="en-US" smtClean="0"/>
              <a:t>10</a:t>
            </a:fld>
            <a:endParaRPr lang="en-US"/>
          </a:p>
        </p:txBody>
      </p:sp>
    </p:spTree>
    <p:extLst>
      <p:ext uri="{BB962C8B-B14F-4D97-AF65-F5344CB8AC3E}">
        <p14:creationId xmlns:p14="http://schemas.microsoft.com/office/powerpoint/2010/main" val="3847945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2DEC0AD-D27E-48A0-94B3-A0A03D438461}" type="slidenum">
              <a:rPr lang="en-US" smtClean="0"/>
              <a:t>12</a:t>
            </a:fld>
            <a:endParaRPr lang="en-US"/>
          </a:p>
        </p:txBody>
      </p:sp>
    </p:spTree>
    <p:extLst>
      <p:ext uri="{BB962C8B-B14F-4D97-AF65-F5344CB8AC3E}">
        <p14:creationId xmlns:p14="http://schemas.microsoft.com/office/powerpoint/2010/main" val="586907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Max Pooling also performs as a</a:t>
            </a:r>
            <a:r>
              <a:rPr lang="en-US" sz="1200" b="1" dirty="0"/>
              <a:t> Noise Suppressant</a:t>
            </a:r>
            <a:r>
              <a:rPr lang="en-US" sz="1200" dirty="0"/>
              <a:t>. It discards the noisy activations altogether and also performs de-noising along with dimensionality reduction. On the other hand, Average Pooling simply performs dimensionality reduction as a noise suppressing mechanism. Hence, we can say that </a:t>
            </a:r>
            <a:r>
              <a:rPr lang="en-US" sz="1200" b="1" dirty="0"/>
              <a:t>Max Pooling performs a lot better than Average Pooling</a:t>
            </a:r>
            <a:r>
              <a:rPr lang="en-US" sz="1200" dirty="0"/>
              <a:t>.</a:t>
            </a:r>
          </a:p>
          <a:p>
            <a:endParaRPr lang="en-IN" dirty="0"/>
          </a:p>
        </p:txBody>
      </p:sp>
      <p:sp>
        <p:nvSpPr>
          <p:cNvPr id="4" name="Slide Number Placeholder 3"/>
          <p:cNvSpPr>
            <a:spLocks noGrp="1"/>
          </p:cNvSpPr>
          <p:nvPr>
            <p:ph type="sldNum" sz="quarter" idx="5"/>
          </p:nvPr>
        </p:nvSpPr>
        <p:spPr/>
        <p:txBody>
          <a:bodyPr/>
          <a:lstStyle/>
          <a:p>
            <a:fld id="{72DEC0AD-D27E-48A0-94B3-A0A03D438461}" type="slidenum">
              <a:rPr lang="en-US" smtClean="0"/>
              <a:t>17</a:t>
            </a:fld>
            <a:endParaRPr lang="en-US"/>
          </a:p>
        </p:txBody>
      </p:sp>
    </p:spTree>
    <p:extLst>
      <p:ext uri="{BB962C8B-B14F-4D97-AF65-F5344CB8AC3E}">
        <p14:creationId xmlns:p14="http://schemas.microsoft.com/office/powerpoint/2010/main" val="1511779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Activation functions</a:t>
            </a:r>
            <a:r>
              <a:rPr lang="en-US" dirty="0"/>
              <a:t> are mathematical equations that determine the output of a </a:t>
            </a:r>
            <a:r>
              <a:rPr lang="en-US" b="1" dirty="0"/>
              <a:t>neural network</a:t>
            </a:r>
            <a:r>
              <a:rPr lang="en-US" dirty="0"/>
              <a:t>. The </a:t>
            </a:r>
            <a:r>
              <a:rPr lang="en-US" b="1" dirty="0"/>
              <a:t>function</a:t>
            </a:r>
            <a:r>
              <a:rPr lang="en-US" dirty="0"/>
              <a:t> is attached to each </a:t>
            </a:r>
            <a:r>
              <a:rPr lang="en-US" b="1" dirty="0"/>
              <a:t>neuron</a:t>
            </a:r>
            <a:r>
              <a:rPr lang="en-US" dirty="0"/>
              <a:t> in the </a:t>
            </a:r>
            <a:r>
              <a:rPr lang="en-US" b="1" dirty="0"/>
              <a:t>network</a:t>
            </a:r>
            <a:r>
              <a:rPr lang="en-US" dirty="0"/>
              <a:t>, and determines whether it should be activated (“fired”) or not, based on whether each </a:t>
            </a:r>
            <a:r>
              <a:rPr lang="en-US" b="1" dirty="0"/>
              <a:t>neuron's</a:t>
            </a:r>
            <a:r>
              <a:rPr lang="en-US" dirty="0"/>
              <a:t> input is relevant for the model's prediction</a:t>
            </a:r>
            <a:endParaRPr lang="en-IN" dirty="0"/>
          </a:p>
          <a:p>
            <a:endParaRPr lang="en-IN" dirty="0"/>
          </a:p>
        </p:txBody>
      </p:sp>
      <p:sp>
        <p:nvSpPr>
          <p:cNvPr id="4" name="Slide Number Placeholder 3"/>
          <p:cNvSpPr>
            <a:spLocks noGrp="1"/>
          </p:cNvSpPr>
          <p:nvPr>
            <p:ph type="sldNum" sz="quarter" idx="5"/>
          </p:nvPr>
        </p:nvSpPr>
        <p:spPr/>
        <p:txBody>
          <a:bodyPr/>
          <a:lstStyle/>
          <a:p>
            <a:fld id="{72DEC0AD-D27E-48A0-94B3-A0A03D438461}" type="slidenum">
              <a:rPr lang="en-US" smtClean="0"/>
              <a:t>19</a:t>
            </a:fld>
            <a:endParaRPr lang="en-US"/>
          </a:p>
        </p:txBody>
      </p:sp>
    </p:spTree>
    <p:extLst>
      <p:ext uri="{BB962C8B-B14F-4D97-AF65-F5344CB8AC3E}">
        <p14:creationId xmlns:p14="http://schemas.microsoft.com/office/powerpoint/2010/main" val="887681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Support Vector Machines (SVMs) have their roots in Statistical Learning Theory.</a:t>
            </a:r>
          </a:p>
          <a:p>
            <a:r>
              <a:rPr lang="en-US" sz="1200" b="0" i="0" u="none" strike="noStrike" kern="1200" baseline="0" dirty="0">
                <a:solidFill>
                  <a:schemeClr val="tx1"/>
                </a:solidFill>
                <a:latin typeface="+mn-lt"/>
                <a:ea typeface="+mn-ea"/>
                <a:cs typeface="+mn-cs"/>
              </a:rPr>
              <a:t>They are binary </a:t>
            </a:r>
            <a:r>
              <a:rPr lang="en-US" sz="1200" b="0" i="0" u="none" strike="noStrike" kern="1200" baseline="0" dirty="0" err="1">
                <a:solidFill>
                  <a:schemeClr val="tx1"/>
                </a:solidFill>
                <a:latin typeface="+mn-lt"/>
                <a:ea typeface="+mn-ea"/>
                <a:cs typeface="+mn-cs"/>
              </a:rPr>
              <a:t>classiers</a:t>
            </a:r>
            <a:r>
              <a:rPr lang="en-US" sz="1200" b="0" i="0" u="none" strike="noStrike" kern="1200" baseline="0" dirty="0">
                <a:solidFill>
                  <a:schemeClr val="tx1"/>
                </a:solidFill>
                <a:latin typeface="+mn-lt"/>
                <a:ea typeface="+mn-ea"/>
                <a:cs typeface="+mn-cs"/>
              </a:rPr>
              <a:t>. The two approaches commonly used are the One-</a:t>
            </a:r>
          </a:p>
          <a:p>
            <a:r>
              <a:rPr lang="en-US" sz="1200" b="0" i="0" u="none" strike="noStrike" kern="1200" baseline="0" dirty="0">
                <a:solidFill>
                  <a:schemeClr val="tx1"/>
                </a:solidFill>
                <a:latin typeface="+mn-lt"/>
                <a:ea typeface="+mn-ea"/>
                <a:cs typeface="+mn-cs"/>
              </a:rPr>
              <a:t>Against-One (1A1) and One-Against-All (1AA) techniques. Here, only border or</a:t>
            </a:r>
          </a:p>
          <a:p>
            <a:r>
              <a:rPr lang="en-US" sz="1200" b="0" i="0" u="none" strike="noStrike" kern="1200" baseline="0" dirty="0">
                <a:solidFill>
                  <a:schemeClr val="tx1"/>
                </a:solidFill>
                <a:latin typeface="+mn-lt"/>
                <a:ea typeface="+mn-ea"/>
                <a:cs typeface="+mn-cs"/>
              </a:rPr>
              <a:t>support vector points are considered important for classication and other points</a:t>
            </a:r>
          </a:p>
          <a:p>
            <a:r>
              <a:rPr lang="en-IN" sz="1200" b="0" i="0" u="none" strike="noStrike" kern="1200" baseline="0" dirty="0">
                <a:solidFill>
                  <a:schemeClr val="tx1"/>
                </a:solidFill>
                <a:latin typeface="+mn-lt"/>
                <a:ea typeface="+mn-ea"/>
                <a:cs typeface="+mn-cs"/>
              </a:rPr>
              <a:t>can be ignored.</a:t>
            </a:r>
            <a:endParaRPr lang="en-IN" dirty="0"/>
          </a:p>
        </p:txBody>
      </p:sp>
      <p:sp>
        <p:nvSpPr>
          <p:cNvPr id="4" name="Slide Number Placeholder 3"/>
          <p:cNvSpPr>
            <a:spLocks noGrp="1"/>
          </p:cNvSpPr>
          <p:nvPr>
            <p:ph type="sldNum" sz="quarter" idx="5"/>
          </p:nvPr>
        </p:nvSpPr>
        <p:spPr/>
        <p:txBody>
          <a:bodyPr/>
          <a:lstStyle/>
          <a:p>
            <a:fld id="{72DEC0AD-D27E-48A0-94B3-A0A03D438461}" type="slidenum">
              <a:rPr lang="en-US" smtClean="0"/>
              <a:t>29</a:t>
            </a:fld>
            <a:endParaRPr lang="en-US"/>
          </a:p>
        </p:txBody>
      </p:sp>
    </p:spTree>
    <p:extLst>
      <p:ext uri="{BB962C8B-B14F-4D97-AF65-F5344CB8AC3E}">
        <p14:creationId xmlns:p14="http://schemas.microsoft.com/office/powerpoint/2010/main" val="2316834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Optical character recognition or optical character reader, often abbreviated as OCR, is the mechanical or electronic conversion of images of typed, handwritten or printed text into machine-encoded text, whether from a scanned document, a photo of a document, a scene-photo (for example the text on signs and billboards in a landscape photo) or from subtitle text superimposed on an image, we are extracting characters from the image or video.</a:t>
            </a:r>
          </a:p>
          <a:p>
            <a:endParaRPr lang="en-US" dirty="0"/>
          </a:p>
          <a:p>
            <a:endParaRPr lang="en-US" dirty="0"/>
          </a:p>
          <a:p>
            <a:r>
              <a:rPr lang="en-US" dirty="0"/>
              <a:t>One of the best examples of why you need object detection is for autonomous driving is In order for a car to decide what to do in next step whether accelerate, apply brakes or turn, it needs to know where all the objects are around the car and what those objects are That requires object detection and we would essentially train the car to detect known set of objects such as cars, pedestrians, traffic lights, road signs, </a:t>
            </a:r>
            <a:r>
              <a:rPr lang="en-US" dirty="0" err="1"/>
              <a:t>bicycles,motorcycles</a:t>
            </a:r>
            <a:r>
              <a:rPr lang="en-US" dirty="0"/>
              <a:t>, etc.</a:t>
            </a:r>
            <a:endParaRPr lang="en-IN" dirty="0"/>
          </a:p>
        </p:txBody>
      </p:sp>
      <p:sp>
        <p:nvSpPr>
          <p:cNvPr id="4" name="Slide Number Placeholder 3"/>
          <p:cNvSpPr>
            <a:spLocks noGrp="1"/>
          </p:cNvSpPr>
          <p:nvPr>
            <p:ph type="sldNum" sz="quarter" idx="5"/>
          </p:nvPr>
        </p:nvSpPr>
        <p:spPr/>
        <p:txBody>
          <a:bodyPr/>
          <a:lstStyle/>
          <a:p>
            <a:fld id="{72DEC0AD-D27E-48A0-94B3-A0A03D438461}" type="slidenum">
              <a:rPr lang="en-US" smtClean="0"/>
              <a:t>32</a:t>
            </a:fld>
            <a:endParaRPr lang="en-US"/>
          </a:p>
        </p:txBody>
      </p:sp>
    </p:spTree>
    <p:extLst>
      <p:ext uri="{BB962C8B-B14F-4D97-AF65-F5344CB8AC3E}">
        <p14:creationId xmlns:p14="http://schemas.microsoft.com/office/powerpoint/2010/main" val="519354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 detection system is also used in tracking the objects, for example tracking a ball during a football match, tracking movement of a cricket bat, tracking a person in a video.</a:t>
            </a:r>
          </a:p>
          <a:p>
            <a:r>
              <a:rPr lang="en-US" dirty="0"/>
              <a:t>Object tracking has a variety of uses, some of which are surveillance and security, traffic monitoring, video communication, robot vision and animation.</a:t>
            </a:r>
          </a:p>
          <a:p>
            <a:endParaRPr lang="en-IN" dirty="0"/>
          </a:p>
          <a:p>
            <a:endParaRPr lang="en-IN" dirty="0"/>
          </a:p>
          <a:p>
            <a:r>
              <a:rPr lang="en-US" dirty="0"/>
              <a:t>Iris recognition is one of the most accurate identity verification systems. Identity verification and identification is becoming increasingly popular. However, advances in the field have expanded the options to include biometrics such as iris, retina and more. Among the large set of options it has been shown that the iris is the most accurate biometric. Hence we need object detection system in iris detection.</a:t>
            </a:r>
            <a:endParaRPr lang="en-IN" dirty="0"/>
          </a:p>
        </p:txBody>
      </p:sp>
      <p:sp>
        <p:nvSpPr>
          <p:cNvPr id="4" name="Slide Number Placeholder 3"/>
          <p:cNvSpPr>
            <a:spLocks noGrp="1"/>
          </p:cNvSpPr>
          <p:nvPr>
            <p:ph type="sldNum" sz="quarter" idx="5"/>
          </p:nvPr>
        </p:nvSpPr>
        <p:spPr/>
        <p:txBody>
          <a:bodyPr/>
          <a:lstStyle/>
          <a:p>
            <a:fld id="{72DEC0AD-D27E-48A0-94B3-A0A03D438461}" type="slidenum">
              <a:rPr lang="en-US" smtClean="0"/>
              <a:t>33</a:t>
            </a:fld>
            <a:endParaRPr lang="en-US"/>
          </a:p>
        </p:txBody>
      </p:sp>
    </p:spTree>
    <p:extLst>
      <p:ext uri="{BB962C8B-B14F-4D97-AF65-F5344CB8AC3E}">
        <p14:creationId xmlns:p14="http://schemas.microsoft.com/office/powerpoint/2010/main" val="1651893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C9E3F-7723-4A65-AC43-270CAF306B95}"/>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AFCE745E-45B1-4B16-8B40-E1A019D9102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B81A089-2808-4250-BE62-290E626BAC13}"/>
              </a:ext>
            </a:extLst>
          </p:cNvPr>
          <p:cNvSpPr>
            <a:spLocks noGrp="1"/>
          </p:cNvSpPr>
          <p:nvPr>
            <p:ph type="dt" sz="half" idx="10"/>
          </p:nvPr>
        </p:nvSpPr>
        <p:spPr/>
        <p:txBody>
          <a:bodyPr/>
          <a:lstStyle/>
          <a:p>
            <a:fld id="{B6547020-3D68-4F10-AD01-EFD5EB999A39}" type="datetimeFigureOut">
              <a:rPr lang="en-US" smtClean="0"/>
              <a:t>2/19/2020</a:t>
            </a:fld>
            <a:endParaRPr lang="en-US"/>
          </a:p>
        </p:txBody>
      </p:sp>
      <p:sp>
        <p:nvSpPr>
          <p:cNvPr id="5" name="Footer Placeholder 4">
            <a:extLst>
              <a:ext uri="{FF2B5EF4-FFF2-40B4-BE49-F238E27FC236}">
                <a16:creationId xmlns:a16="http://schemas.microsoft.com/office/drawing/2014/main" id="{147A9F9F-E273-4A16-A656-640599B63E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10F9B-E271-40A0-ADA5-395575EB8806}"/>
              </a:ext>
            </a:extLst>
          </p:cNvPr>
          <p:cNvSpPr>
            <a:spLocks noGrp="1"/>
          </p:cNvSpPr>
          <p:nvPr>
            <p:ph type="sldNum" sz="quarter" idx="12"/>
          </p:nvPr>
        </p:nvSpPr>
        <p:spPr/>
        <p:txBody>
          <a:bodyPr/>
          <a:lstStyle/>
          <a:p>
            <a:fld id="{256F186A-A844-4051-AA53-1FB751D80578}" type="slidenum">
              <a:rPr lang="en-US" smtClean="0"/>
              <a:t>‹#›</a:t>
            </a:fld>
            <a:endParaRPr lang="en-US"/>
          </a:p>
        </p:txBody>
      </p:sp>
    </p:spTree>
    <p:extLst>
      <p:ext uri="{BB962C8B-B14F-4D97-AF65-F5344CB8AC3E}">
        <p14:creationId xmlns:p14="http://schemas.microsoft.com/office/powerpoint/2010/main" val="3010019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0656F-6FC4-473F-860A-31D992836EE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DE0B039-714A-45D5-8FF6-FDBAF09814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50EF14-D484-49DF-9E18-7B8C536CD959}"/>
              </a:ext>
            </a:extLst>
          </p:cNvPr>
          <p:cNvSpPr>
            <a:spLocks noGrp="1"/>
          </p:cNvSpPr>
          <p:nvPr>
            <p:ph type="dt" sz="half" idx="10"/>
          </p:nvPr>
        </p:nvSpPr>
        <p:spPr/>
        <p:txBody>
          <a:bodyPr/>
          <a:lstStyle/>
          <a:p>
            <a:fld id="{B6547020-3D68-4F10-AD01-EFD5EB999A39}" type="datetimeFigureOut">
              <a:rPr lang="en-US" smtClean="0"/>
              <a:t>2/19/2020</a:t>
            </a:fld>
            <a:endParaRPr lang="en-US"/>
          </a:p>
        </p:txBody>
      </p:sp>
      <p:sp>
        <p:nvSpPr>
          <p:cNvPr id="5" name="Footer Placeholder 4">
            <a:extLst>
              <a:ext uri="{FF2B5EF4-FFF2-40B4-BE49-F238E27FC236}">
                <a16:creationId xmlns:a16="http://schemas.microsoft.com/office/drawing/2014/main" id="{156B4AE1-4DF3-4986-8E57-CF331AC7A9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84A5D7-29AA-45BA-A364-E922BC0059EE}"/>
              </a:ext>
            </a:extLst>
          </p:cNvPr>
          <p:cNvSpPr>
            <a:spLocks noGrp="1"/>
          </p:cNvSpPr>
          <p:nvPr>
            <p:ph type="sldNum" sz="quarter" idx="12"/>
          </p:nvPr>
        </p:nvSpPr>
        <p:spPr/>
        <p:txBody>
          <a:bodyPr/>
          <a:lstStyle/>
          <a:p>
            <a:fld id="{256F186A-A844-4051-AA53-1FB751D80578}" type="slidenum">
              <a:rPr lang="en-US" smtClean="0"/>
              <a:t>‹#›</a:t>
            </a:fld>
            <a:endParaRPr lang="en-US"/>
          </a:p>
        </p:txBody>
      </p:sp>
    </p:spTree>
    <p:extLst>
      <p:ext uri="{BB962C8B-B14F-4D97-AF65-F5344CB8AC3E}">
        <p14:creationId xmlns:p14="http://schemas.microsoft.com/office/powerpoint/2010/main" val="2548884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548833-84C5-4B7D-9FE4-D6D8018A5213}"/>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4BF0909-3797-4FBB-9B2E-816D590109DB}"/>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7D84A4-4ED7-4FF3-816D-9D74D6A7F674}"/>
              </a:ext>
            </a:extLst>
          </p:cNvPr>
          <p:cNvSpPr>
            <a:spLocks noGrp="1"/>
          </p:cNvSpPr>
          <p:nvPr>
            <p:ph type="dt" sz="half" idx="10"/>
          </p:nvPr>
        </p:nvSpPr>
        <p:spPr/>
        <p:txBody>
          <a:bodyPr/>
          <a:lstStyle/>
          <a:p>
            <a:fld id="{B6547020-3D68-4F10-AD01-EFD5EB999A39}" type="datetimeFigureOut">
              <a:rPr lang="en-US" smtClean="0"/>
              <a:t>2/19/2020</a:t>
            </a:fld>
            <a:endParaRPr lang="en-US"/>
          </a:p>
        </p:txBody>
      </p:sp>
      <p:sp>
        <p:nvSpPr>
          <p:cNvPr id="5" name="Footer Placeholder 4">
            <a:extLst>
              <a:ext uri="{FF2B5EF4-FFF2-40B4-BE49-F238E27FC236}">
                <a16:creationId xmlns:a16="http://schemas.microsoft.com/office/drawing/2014/main" id="{526AAC90-1265-49EA-80FF-3E79D2A3E9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2176D4-AE71-40FB-98BF-FB983BBB4A24}"/>
              </a:ext>
            </a:extLst>
          </p:cNvPr>
          <p:cNvSpPr>
            <a:spLocks noGrp="1"/>
          </p:cNvSpPr>
          <p:nvPr>
            <p:ph type="sldNum" sz="quarter" idx="12"/>
          </p:nvPr>
        </p:nvSpPr>
        <p:spPr/>
        <p:txBody>
          <a:bodyPr/>
          <a:lstStyle/>
          <a:p>
            <a:fld id="{256F186A-A844-4051-AA53-1FB751D80578}" type="slidenum">
              <a:rPr lang="en-US" smtClean="0"/>
              <a:t>‹#›</a:t>
            </a:fld>
            <a:endParaRPr lang="en-US"/>
          </a:p>
        </p:txBody>
      </p:sp>
    </p:spTree>
    <p:extLst>
      <p:ext uri="{BB962C8B-B14F-4D97-AF65-F5344CB8AC3E}">
        <p14:creationId xmlns:p14="http://schemas.microsoft.com/office/powerpoint/2010/main" val="996757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547020-3D68-4F10-AD01-EFD5EB999A39}" type="datetimeFigureOut">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256F186A-A844-4051-AA53-1FB751D80578}" type="slidenum">
              <a:rPr lang="en-US" smtClean="0"/>
              <a:t>‹#›</a:t>
            </a:fld>
            <a:endParaRPr lang="en-US"/>
          </a:p>
        </p:txBody>
      </p:sp>
    </p:spTree>
    <p:extLst>
      <p:ext uri="{BB962C8B-B14F-4D97-AF65-F5344CB8AC3E}">
        <p14:creationId xmlns:p14="http://schemas.microsoft.com/office/powerpoint/2010/main" val="18310043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547020-3D68-4F10-AD01-EFD5EB999A39}" type="datetimeFigureOut">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56F186A-A844-4051-AA53-1FB751D80578}" type="slidenum">
              <a:rPr lang="en-US" smtClean="0"/>
              <a:t>‹#›</a:t>
            </a:fld>
            <a:endParaRPr lang="en-US"/>
          </a:p>
        </p:txBody>
      </p:sp>
    </p:spTree>
    <p:extLst>
      <p:ext uri="{BB962C8B-B14F-4D97-AF65-F5344CB8AC3E}">
        <p14:creationId xmlns:p14="http://schemas.microsoft.com/office/powerpoint/2010/main" val="3470613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547020-3D68-4F10-AD01-EFD5EB999A39}" type="datetimeFigureOut">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256F186A-A844-4051-AA53-1FB751D80578}" type="slidenum">
              <a:rPr lang="en-US" smtClean="0"/>
              <a:t>‹#›</a:t>
            </a:fld>
            <a:endParaRPr lang="en-US"/>
          </a:p>
        </p:txBody>
      </p:sp>
    </p:spTree>
    <p:extLst>
      <p:ext uri="{BB962C8B-B14F-4D97-AF65-F5344CB8AC3E}">
        <p14:creationId xmlns:p14="http://schemas.microsoft.com/office/powerpoint/2010/main" val="21989751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547020-3D68-4F10-AD01-EFD5EB999A39}" type="datetimeFigureOut">
              <a:rPr lang="en-US" smtClean="0"/>
              <a:t>2/19/2020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256F186A-A844-4051-AA53-1FB751D80578}" type="slidenum">
              <a:rPr lang="en-US" smtClean="0"/>
              <a:t>‹#›</a:t>
            </a:fld>
            <a:endParaRPr lang="en-US"/>
          </a:p>
        </p:txBody>
      </p:sp>
    </p:spTree>
    <p:extLst>
      <p:ext uri="{BB962C8B-B14F-4D97-AF65-F5344CB8AC3E}">
        <p14:creationId xmlns:p14="http://schemas.microsoft.com/office/powerpoint/2010/main" val="4032979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547020-3D68-4F10-AD01-EFD5EB999A39}" type="datetimeFigureOut">
              <a:rPr lang="en-US" smtClean="0"/>
              <a:t>2/19/2020</a:t>
            </a:fld>
            <a:endParaRPr lang="en-US"/>
          </a:p>
        </p:txBody>
      </p:sp>
      <p:sp>
        <p:nvSpPr>
          <p:cNvPr id="8" name="Footer Placeholder 7"/>
          <p:cNvSpPr>
            <a:spLocks noGrp="1"/>
          </p:cNvSpPr>
          <p:nvPr>
            <p:ph type="ftr" sz="quarter" idx="11"/>
          </p:nvPr>
        </p:nvSpPr>
        <p:spPr/>
        <p:txBody>
          <a:bodyPr/>
          <a:lstStyle/>
          <a:p>
            <a:endParaRPr lang="en-US"/>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256F186A-A844-4051-AA53-1FB751D80578}" type="slidenum">
              <a:rPr lang="en-US" smtClean="0"/>
              <a:t>‹#›</a:t>
            </a:fld>
            <a:endParaRPr lang="en-US"/>
          </a:p>
        </p:txBody>
      </p:sp>
    </p:spTree>
    <p:extLst>
      <p:ext uri="{BB962C8B-B14F-4D97-AF65-F5344CB8AC3E}">
        <p14:creationId xmlns:p14="http://schemas.microsoft.com/office/powerpoint/2010/main" val="39349104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547020-3D68-4F10-AD01-EFD5EB999A39}" type="datetimeFigureOut">
              <a:rPr lang="en-US" smtClean="0"/>
              <a:t>2/19/2020</a:t>
            </a:fld>
            <a:endParaRPr lang="en-US"/>
          </a:p>
        </p:txBody>
      </p:sp>
      <p:sp>
        <p:nvSpPr>
          <p:cNvPr id="4" name="Footer Placeholder 3"/>
          <p:cNvSpPr>
            <a:spLocks noGrp="1"/>
          </p:cNvSpPr>
          <p:nvPr>
            <p:ph type="ftr" sz="quarter" idx="11"/>
          </p:nvPr>
        </p:nvSpPr>
        <p:spPr/>
        <p:txBody>
          <a:bodyPr/>
          <a:lstStyle/>
          <a:p>
            <a:endParaRPr lang="en-US"/>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256F186A-A844-4051-AA53-1FB751D80578}" type="slidenum">
              <a:rPr lang="en-US" smtClean="0"/>
              <a:t>‹#›</a:t>
            </a:fld>
            <a:endParaRPr lang="en-US"/>
          </a:p>
        </p:txBody>
      </p:sp>
    </p:spTree>
    <p:extLst>
      <p:ext uri="{BB962C8B-B14F-4D97-AF65-F5344CB8AC3E}">
        <p14:creationId xmlns:p14="http://schemas.microsoft.com/office/powerpoint/2010/main" val="14233942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47020-3D68-4F10-AD01-EFD5EB999A39}" type="datetimeFigureOut">
              <a:rPr lang="en-US" smtClean="0"/>
              <a:t>2/19/2020</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256F186A-A844-4051-AA53-1FB751D80578}" type="slidenum">
              <a:rPr lang="en-US" smtClean="0"/>
              <a:t>‹#›</a:t>
            </a:fld>
            <a:endParaRPr lang="en-US"/>
          </a:p>
        </p:txBody>
      </p:sp>
    </p:spTree>
    <p:extLst>
      <p:ext uri="{BB962C8B-B14F-4D97-AF65-F5344CB8AC3E}">
        <p14:creationId xmlns:p14="http://schemas.microsoft.com/office/powerpoint/2010/main" val="10689247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547020-3D68-4F10-AD01-EFD5EB999A39}" type="datetimeFigureOut">
              <a:rPr lang="en-US" smtClean="0"/>
              <a:t>2/19/2020</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256F186A-A844-4051-AA53-1FB751D80578}" type="slidenum">
              <a:rPr lang="en-US" smtClean="0"/>
              <a:t>‹#›</a:t>
            </a:fld>
            <a:endParaRPr lang="en-US"/>
          </a:p>
        </p:txBody>
      </p:sp>
    </p:spTree>
    <p:extLst>
      <p:ext uri="{BB962C8B-B14F-4D97-AF65-F5344CB8AC3E}">
        <p14:creationId xmlns:p14="http://schemas.microsoft.com/office/powerpoint/2010/main" val="393857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007C-27B6-4551-9E5D-5F92EBAEE8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2B80A13-4946-414A-9300-96612EA052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C20F43-330E-46B1-8C1E-7A056A7A2D4A}"/>
              </a:ext>
            </a:extLst>
          </p:cNvPr>
          <p:cNvSpPr>
            <a:spLocks noGrp="1"/>
          </p:cNvSpPr>
          <p:nvPr>
            <p:ph type="dt" sz="half" idx="10"/>
          </p:nvPr>
        </p:nvSpPr>
        <p:spPr/>
        <p:txBody>
          <a:bodyPr/>
          <a:lstStyle/>
          <a:p>
            <a:fld id="{B6547020-3D68-4F10-AD01-EFD5EB999A39}" type="datetimeFigureOut">
              <a:rPr lang="en-US" smtClean="0"/>
              <a:t>2/19/2020</a:t>
            </a:fld>
            <a:endParaRPr lang="en-US"/>
          </a:p>
        </p:txBody>
      </p:sp>
      <p:sp>
        <p:nvSpPr>
          <p:cNvPr id="5" name="Footer Placeholder 4">
            <a:extLst>
              <a:ext uri="{FF2B5EF4-FFF2-40B4-BE49-F238E27FC236}">
                <a16:creationId xmlns:a16="http://schemas.microsoft.com/office/drawing/2014/main" id="{F5A90EAA-2B02-400B-97DE-54BB583824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1E4412-1DAA-4DB8-BA5A-6417C8A7FE7E}"/>
              </a:ext>
            </a:extLst>
          </p:cNvPr>
          <p:cNvSpPr>
            <a:spLocks noGrp="1"/>
          </p:cNvSpPr>
          <p:nvPr>
            <p:ph type="sldNum" sz="quarter" idx="12"/>
          </p:nvPr>
        </p:nvSpPr>
        <p:spPr/>
        <p:txBody>
          <a:bodyPr/>
          <a:lstStyle/>
          <a:p>
            <a:fld id="{256F186A-A844-4051-AA53-1FB751D80578}" type="slidenum">
              <a:rPr lang="en-US" smtClean="0"/>
              <a:t>‹#›</a:t>
            </a:fld>
            <a:endParaRPr lang="en-US"/>
          </a:p>
        </p:txBody>
      </p:sp>
    </p:spTree>
    <p:extLst>
      <p:ext uri="{BB962C8B-B14F-4D97-AF65-F5344CB8AC3E}">
        <p14:creationId xmlns:p14="http://schemas.microsoft.com/office/powerpoint/2010/main" val="40467482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547020-3D68-4F10-AD01-EFD5EB999A39}" type="datetimeFigureOut">
              <a:rPr lang="en-US" smtClean="0"/>
              <a:t>2/19/2020</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256F186A-A844-4051-AA53-1FB751D80578}" type="slidenum">
              <a:rPr lang="en-US" smtClean="0"/>
              <a:t>‹#›</a:t>
            </a:fld>
            <a:endParaRPr lang="en-US"/>
          </a:p>
        </p:txBody>
      </p:sp>
    </p:spTree>
    <p:extLst>
      <p:ext uri="{BB962C8B-B14F-4D97-AF65-F5344CB8AC3E}">
        <p14:creationId xmlns:p14="http://schemas.microsoft.com/office/powerpoint/2010/main" val="1789821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547020-3D68-4F10-AD01-EFD5EB999A39}" type="datetimeFigureOut">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256F186A-A844-4051-AA53-1FB751D80578}" type="slidenum">
              <a:rPr lang="en-US" smtClean="0"/>
              <a:t>‹#›</a:t>
            </a:fld>
            <a:endParaRPr lang="en-US"/>
          </a:p>
        </p:txBody>
      </p:sp>
    </p:spTree>
    <p:extLst>
      <p:ext uri="{BB962C8B-B14F-4D97-AF65-F5344CB8AC3E}">
        <p14:creationId xmlns:p14="http://schemas.microsoft.com/office/powerpoint/2010/main" val="30882496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547020-3D68-4F10-AD01-EFD5EB999A39}" type="datetimeFigureOut">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256F186A-A844-4051-AA53-1FB751D80578}" type="slidenum">
              <a:rPr lang="en-US" smtClean="0"/>
              <a:t>‹#›</a:t>
            </a:fld>
            <a:endParaRPr lang="en-US"/>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93135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547020-3D68-4F10-AD01-EFD5EB999A39}" type="datetimeFigureOut">
              <a:rPr lang="en-US" smtClean="0"/>
              <a:t>2/19/2020</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256F186A-A844-4051-AA53-1FB751D80578}" type="slidenum">
              <a:rPr lang="en-US" smtClean="0"/>
              <a:t>‹#›</a:t>
            </a:fld>
            <a:endParaRPr lang="en-US"/>
          </a:p>
        </p:txBody>
      </p:sp>
    </p:spTree>
    <p:extLst>
      <p:ext uri="{BB962C8B-B14F-4D97-AF65-F5344CB8AC3E}">
        <p14:creationId xmlns:p14="http://schemas.microsoft.com/office/powerpoint/2010/main" val="31225092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547020-3D68-4F10-AD01-EFD5EB999A39}" type="datetimeFigureOut">
              <a:rPr lang="en-US" smtClean="0"/>
              <a:t>2/19/2020</a:t>
            </a:fld>
            <a:endParaRPr lang="en-US"/>
          </a:p>
        </p:txBody>
      </p:sp>
      <p:sp>
        <p:nvSpPr>
          <p:cNvPr id="6" name="Footer Placeholder 5"/>
          <p:cNvSpPr>
            <a:spLocks noGrp="1"/>
          </p:cNvSpPr>
          <p:nvPr>
            <p:ph type="ftr" sz="quarter" idx="11"/>
          </p:nvPr>
        </p:nvSpPr>
        <p:spPr/>
        <p:txBody>
          <a:bodyPr/>
          <a:lstStyle/>
          <a:p>
            <a:endParaRPr lang="en-US"/>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256F186A-A844-4051-AA53-1FB751D80578}" type="slidenum">
              <a:rPr lang="en-US" smtClean="0"/>
              <a:t>‹#›</a:t>
            </a:fld>
            <a:endParaRPr lang="en-US"/>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887666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547020-3D68-4F10-AD01-EFD5EB999A39}" type="datetimeFigureOut">
              <a:rPr lang="en-US" smtClean="0"/>
              <a:t>2/19/2020</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256F186A-A844-4051-AA53-1FB751D80578}" type="slidenum">
              <a:rPr lang="en-US" smtClean="0"/>
              <a:t>‹#›</a:t>
            </a:fld>
            <a:endParaRPr lang="en-US"/>
          </a:p>
        </p:txBody>
      </p:sp>
    </p:spTree>
    <p:extLst>
      <p:ext uri="{BB962C8B-B14F-4D97-AF65-F5344CB8AC3E}">
        <p14:creationId xmlns:p14="http://schemas.microsoft.com/office/powerpoint/2010/main" val="545084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547020-3D68-4F10-AD01-EFD5EB999A39}" type="datetimeFigureOut">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56F186A-A844-4051-AA53-1FB751D80578}" type="slidenum">
              <a:rPr lang="en-US" smtClean="0"/>
              <a:t>‹#›</a:t>
            </a:fld>
            <a:endParaRPr lang="en-US"/>
          </a:p>
        </p:txBody>
      </p:sp>
    </p:spTree>
    <p:extLst>
      <p:ext uri="{BB962C8B-B14F-4D97-AF65-F5344CB8AC3E}">
        <p14:creationId xmlns:p14="http://schemas.microsoft.com/office/powerpoint/2010/main" val="39311826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547020-3D68-4F10-AD01-EFD5EB999A39}" type="datetimeFigureOut">
              <a:rPr lang="en-US" smtClean="0"/>
              <a:t>2/19/2020</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56F186A-A844-4051-AA53-1FB751D80578}" type="slidenum">
              <a:rPr lang="en-US" smtClean="0"/>
              <a:t>‹#›</a:t>
            </a:fld>
            <a:endParaRPr lang="en-US"/>
          </a:p>
        </p:txBody>
      </p:sp>
    </p:spTree>
    <p:extLst>
      <p:ext uri="{BB962C8B-B14F-4D97-AF65-F5344CB8AC3E}">
        <p14:creationId xmlns:p14="http://schemas.microsoft.com/office/powerpoint/2010/main" val="1939226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4D7FB-F32D-41ED-BF77-D0243597C32F}"/>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9230CAB-FA0C-4DB8-A07A-864CEA9D5AA1}"/>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D44F73-2E16-4AA9-B760-5BF82C057D41}"/>
              </a:ext>
            </a:extLst>
          </p:cNvPr>
          <p:cNvSpPr>
            <a:spLocks noGrp="1"/>
          </p:cNvSpPr>
          <p:nvPr>
            <p:ph type="dt" sz="half" idx="10"/>
          </p:nvPr>
        </p:nvSpPr>
        <p:spPr/>
        <p:txBody>
          <a:bodyPr/>
          <a:lstStyle/>
          <a:p>
            <a:fld id="{B6547020-3D68-4F10-AD01-EFD5EB999A39}" type="datetimeFigureOut">
              <a:rPr lang="en-US" smtClean="0"/>
              <a:t>2/19/2020</a:t>
            </a:fld>
            <a:endParaRPr lang="en-US"/>
          </a:p>
        </p:txBody>
      </p:sp>
      <p:sp>
        <p:nvSpPr>
          <p:cNvPr id="5" name="Footer Placeholder 4">
            <a:extLst>
              <a:ext uri="{FF2B5EF4-FFF2-40B4-BE49-F238E27FC236}">
                <a16:creationId xmlns:a16="http://schemas.microsoft.com/office/drawing/2014/main" id="{AD89C728-F59C-4683-9666-9638B18C8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D8A8BA-373A-47B3-8D7E-F0161DFC76AC}"/>
              </a:ext>
            </a:extLst>
          </p:cNvPr>
          <p:cNvSpPr>
            <a:spLocks noGrp="1"/>
          </p:cNvSpPr>
          <p:nvPr>
            <p:ph type="sldNum" sz="quarter" idx="12"/>
          </p:nvPr>
        </p:nvSpPr>
        <p:spPr/>
        <p:txBody>
          <a:bodyPr/>
          <a:lstStyle/>
          <a:p>
            <a:fld id="{256F186A-A844-4051-AA53-1FB751D80578}" type="slidenum">
              <a:rPr lang="en-US" smtClean="0"/>
              <a:t>‹#›</a:t>
            </a:fld>
            <a:endParaRPr lang="en-US"/>
          </a:p>
        </p:txBody>
      </p:sp>
    </p:spTree>
    <p:extLst>
      <p:ext uri="{BB962C8B-B14F-4D97-AF65-F5344CB8AC3E}">
        <p14:creationId xmlns:p14="http://schemas.microsoft.com/office/powerpoint/2010/main" val="4160330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0ECF-9CF9-4FC6-9CB9-9AE20C6D0AD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5E60638-E304-4CE0-A76A-AE8FC521703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6DAEE69-7EBB-4F74-838B-F4894808FEA0}"/>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79F41D9-5EC7-445B-AC80-E1A226C87C24}"/>
              </a:ext>
            </a:extLst>
          </p:cNvPr>
          <p:cNvSpPr>
            <a:spLocks noGrp="1"/>
          </p:cNvSpPr>
          <p:nvPr>
            <p:ph type="dt" sz="half" idx="10"/>
          </p:nvPr>
        </p:nvSpPr>
        <p:spPr/>
        <p:txBody>
          <a:bodyPr/>
          <a:lstStyle/>
          <a:p>
            <a:fld id="{B6547020-3D68-4F10-AD01-EFD5EB999A39}" type="datetimeFigureOut">
              <a:rPr lang="en-US" smtClean="0"/>
              <a:t>2/19/2020</a:t>
            </a:fld>
            <a:endParaRPr lang="en-US"/>
          </a:p>
        </p:txBody>
      </p:sp>
      <p:sp>
        <p:nvSpPr>
          <p:cNvPr id="6" name="Footer Placeholder 5">
            <a:extLst>
              <a:ext uri="{FF2B5EF4-FFF2-40B4-BE49-F238E27FC236}">
                <a16:creationId xmlns:a16="http://schemas.microsoft.com/office/drawing/2014/main" id="{B81A3A88-E9D6-4E3A-BEC2-A184806054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44CB2B-956D-4D5F-8217-594E038F8609}"/>
              </a:ext>
            </a:extLst>
          </p:cNvPr>
          <p:cNvSpPr>
            <a:spLocks noGrp="1"/>
          </p:cNvSpPr>
          <p:nvPr>
            <p:ph type="sldNum" sz="quarter" idx="12"/>
          </p:nvPr>
        </p:nvSpPr>
        <p:spPr/>
        <p:txBody>
          <a:bodyPr/>
          <a:lstStyle/>
          <a:p>
            <a:fld id="{256F186A-A844-4051-AA53-1FB751D80578}" type="slidenum">
              <a:rPr lang="en-US" smtClean="0"/>
              <a:t>‹#›</a:t>
            </a:fld>
            <a:endParaRPr lang="en-US"/>
          </a:p>
        </p:txBody>
      </p:sp>
    </p:spTree>
    <p:extLst>
      <p:ext uri="{BB962C8B-B14F-4D97-AF65-F5344CB8AC3E}">
        <p14:creationId xmlns:p14="http://schemas.microsoft.com/office/powerpoint/2010/main" val="1720001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CE13-13B4-43B6-8F3D-C04786A352F7}"/>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DF9DD67-17AA-4050-B4FF-4F6A16E2331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4918BEB-1095-472F-A0B8-E2DEAFD38BE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E36BDFE-7FCA-4134-A2FD-18373B43F44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8D5109EE-F078-4EB0-A057-7B5479DF8F55}"/>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3C7E77C-18BE-4F1A-8C11-1EDE96F04090}"/>
              </a:ext>
            </a:extLst>
          </p:cNvPr>
          <p:cNvSpPr>
            <a:spLocks noGrp="1"/>
          </p:cNvSpPr>
          <p:nvPr>
            <p:ph type="dt" sz="half" idx="10"/>
          </p:nvPr>
        </p:nvSpPr>
        <p:spPr/>
        <p:txBody>
          <a:bodyPr/>
          <a:lstStyle/>
          <a:p>
            <a:fld id="{B6547020-3D68-4F10-AD01-EFD5EB999A39}" type="datetimeFigureOut">
              <a:rPr lang="en-US" smtClean="0"/>
              <a:t>2/19/2020</a:t>
            </a:fld>
            <a:endParaRPr lang="en-US"/>
          </a:p>
        </p:txBody>
      </p:sp>
      <p:sp>
        <p:nvSpPr>
          <p:cNvPr id="8" name="Footer Placeholder 7">
            <a:extLst>
              <a:ext uri="{FF2B5EF4-FFF2-40B4-BE49-F238E27FC236}">
                <a16:creationId xmlns:a16="http://schemas.microsoft.com/office/drawing/2014/main" id="{B9A18175-8344-4DBB-A65D-3A692F6A3B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87290F-33AF-406A-B7BA-19E8CD3CE8BD}"/>
              </a:ext>
            </a:extLst>
          </p:cNvPr>
          <p:cNvSpPr>
            <a:spLocks noGrp="1"/>
          </p:cNvSpPr>
          <p:nvPr>
            <p:ph type="sldNum" sz="quarter" idx="12"/>
          </p:nvPr>
        </p:nvSpPr>
        <p:spPr/>
        <p:txBody>
          <a:bodyPr/>
          <a:lstStyle/>
          <a:p>
            <a:fld id="{256F186A-A844-4051-AA53-1FB751D80578}" type="slidenum">
              <a:rPr lang="en-US" smtClean="0"/>
              <a:t>‹#›</a:t>
            </a:fld>
            <a:endParaRPr lang="en-US"/>
          </a:p>
        </p:txBody>
      </p:sp>
    </p:spTree>
    <p:extLst>
      <p:ext uri="{BB962C8B-B14F-4D97-AF65-F5344CB8AC3E}">
        <p14:creationId xmlns:p14="http://schemas.microsoft.com/office/powerpoint/2010/main" val="1163321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88C4D-1B62-4FBE-8E3B-F12E8A983C0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FDB75E9-661E-4186-8700-C9B2F46FDAAA}"/>
              </a:ext>
            </a:extLst>
          </p:cNvPr>
          <p:cNvSpPr>
            <a:spLocks noGrp="1"/>
          </p:cNvSpPr>
          <p:nvPr>
            <p:ph type="dt" sz="half" idx="10"/>
          </p:nvPr>
        </p:nvSpPr>
        <p:spPr/>
        <p:txBody>
          <a:bodyPr/>
          <a:lstStyle/>
          <a:p>
            <a:fld id="{B6547020-3D68-4F10-AD01-EFD5EB999A39}" type="datetimeFigureOut">
              <a:rPr lang="en-US" smtClean="0"/>
              <a:t>2/19/2020</a:t>
            </a:fld>
            <a:endParaRPr lang="en-US"/>
          </a:p>
        </p:txBody>
      </p:sp>
      <p:sp>
        <p:nvSpPr>
          <p:cNvPr id="4" name="Footer Placeholder 3">
            <a:extLst>
              <a:ext uri="{FF2B5EF4-FFF2-40B4-BE49-F238E27FC236}">
                <a16:creationId xmlns:a16="http://schemas.microsoft.com/office/drawing/2014/main" id="{4016D6A6-5907-4D5D-A502-4E4E4A8ECD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E40533-4384-4B95-A3C6-C238B480D706}"/>
              </a:ext>
            </a:extLst>
          </p:cNvPr>
          <p:cNvSpPr>
            <a:spLocks noGrp="1"/>
          </p:cNvSpPr>
          <p:nvPr>
            <p:ph type="sldNum" sz="quarter" idx="12"/>
          </p:nvPr>
        </p:nvSpPr>
        <p:spPr/>
        <p:txBody>
          <a:bodyPr/>
          <a:lstStyle/>
          <a:p>
            <a:fld id="{256F186A-A844-4051-AA53-1FB751D80578}" type="slidenum">
              <a:rPr lang="en-US" smtClean="0"/>
              <a:t>‹#›</a:t>
            </a:fld>
            <a:endParaRPr lang="en-US"/>
          </a:p>
        </p:txBody>
      </p:sp>
    </p:spTree>
    <p:extLst>
      <p:ext uri="{BB962C8B-B14F-4D97-AF65-F5344CB8AC3E}">
        <p14:creationId xmlns:p14="http://schemas.microsoft.com/office/powerpoint/2010/main" val="1276708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5533D7-9C83-45BB-A3F9-992C6DDACAA2}"/>
              </a:ext>
            </a:extLst>
          </p:cNvPr>
          <p:cNvSpPr>
            <a:spLocks noGrp="1"/>
          </p:cNvSpPr>
          <p:nvPr>
            <p:ph type="dt" sz="half" idx="10"/>
          </p:nvPr>
        </p:nvSpPr>
        <p:spPr/>
        <p:txBody>
          <a:bodyPr/>
          <a:lstStyle/>
          <a:p>
            <a:fld id="{B6547020-3D68-4F10-AD01-EFD5EB999A39}" type="datetimeFigureOut">
              <a:rPr lang="en-US" smtClean="0"/>
              <a:t>2/19/2020</a:t>
            </a:fld>
            <a:endParaRPr lang="en-US"/>
          </a:p>
        </p:txBody>
      </p:sp>
      <p:sp>
        <p:nvSpPr>
          <p:cNvPr id="3" name="Footer Placeholder 2">
            <a:extLst>
              <a:ext uri="{FF2B5EF4-FFF2-40B4-BE49-F238E27FC236}">
                <a16:creationId xmlns:a16="http://schemas.microsoft.com/office/drawing/2014/main" id="{0E2FD9A5-7CA7-44ED-ADFF-957A17B110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677C51-1363-4A6E-9A48-428B1F06D46D}"/>
              </a:ext>
            </a:extLst>
          </p:cNvPr>
          <p:cNvSpPr>
            <a:spLocks noGrp="1"/>
          </p:cNvSpPr>
          <p:nvPr>
            <p:ph type="sldNum" sz="quarter" idx="12"/>
          </p:nvPr>
        </p:nvSpPr>
        <p:spPr/>
        <p:txBody>
          <a:bodyPr/>
          <a:lstStyle/>
          <a:p>
            <a:fld id="{256F186A-A844-4051-AA53-1FB751D80578}" type="slidenum">
              <a:rPr lang="en-US" smtClean="0"/>
              <a:t>‹#›</a:t>
            </a:fld>
            <a:endParaRPr lang="en-US"/>
          </a:p>
        </p:txBody>
      </p:sp>
    </p:spTree>
    <p:extLst>
      <p:ext uri="{BB962C8B-B14F-4D97-AF65-F5344CB8AC3E}">
        <p14:creationId xmlns:p14="http://schemas.microsoft.com/office/powerpoint/2010/main" val="1843694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59E5B-5DA3-4616-B542-8F0CA12BF976}"/>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45B27D8-7CCD-4045-A598-5E534720BEC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7CBE085-CF9A-4DE0-A9FA-4D5AB969CB9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8D3A285-F3D2-48CB-AAFD-3010CF8E6746}"/>
              </a:ext>
            </a:extLst>
          </p:cNvPr>
          <p:cNvSpPr>
            <a:spLocks noGrp="1"/>
          </p:cNvSpPr>
          <p:nvPr>
            <p:ph type="dt" sz="half" idx="10"/>
          </p:nvPr>
        </p:nvSpPr>
        <p:spPr/>
        <p:txBody>
          <a:bodyPr/>
          <a:lstStyle/>
          <a:p>
            <a:fld id="{B6547020-3D68-4F10-AD01-EFD5EB999A39}" type="datetimeFigureOut">
              <a:rPr lang="en-US" smtClean="0"/>
              <a:t>2/19/2020</a:t>
            </a:fld>
            <a:endParaRPr lang="en-US"/>
          </a:p>
        </p:txBody>
      </p:sp>
      <p:sp>
        <p:nvSpPr>
          <p:cNvPr id="6" name="Footer Placeholder 5">
            <a:extLst>
              <a:ext uri="{FF2B5EF4-FFF2-40B4-BE49-F238E27FC236}">
                <a16:creationId xmlns:a16="http://schemas.microsoft.com/office/drawing/2014/main" id="{1203A994-9322-4843-88E5-D995C41CE6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22F11-A3FB-4591-A13A-8DB41E832923}"/>
              </a:ext>
            </a:extLst>
          </p:cNvPr>
          <p:cNvSpPr>
            <a:spLocks noGrp="1"/>
          </p:cNvSpPr>
          <p:nvPr>
            <p:ph type="sldNum" sz="quarter" idx="12"/>
          </p:nvPr>
        </p:nvSpPr>
        <p:spPr/>
        <p:txBody>
          <a:bodyPr/>
          <a:lstStyle/>
          <a:p>
            <a:fld id="{256F186A-A844-4051-AA53-1FB751D80578}" type="slidenum">
              <a:rPr lang="en-US" smtClean="0"/>
              <a:t>‹#›</a:t>
            </a:fld>
            <a:endParaRPr lang="en-US"/>
          </a:p>
        </p:txBody>
      </p:sp>
    </p:spTree>
    <p:extLst>
      <p:ext uri="{BB962C8B-B14F-4D97-AF65-F5344CB8AC3E}">
        <p14:creationId xmlns:p14="http://schemas.microsoft.com/office/powerpoint/2010/main" val="2993583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88D75-D68E-4F0D-8549-5EB483FD4B63}"/>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91B60C2-61DC-48D6-9E7C-5426CAF17B7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09217BCD-F175-425E-9274-F7F297A6D03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612FB2E-F09F-4891-B0E8-A03D683A81A1}"/>
              </a:ext>
            </a:extLst>
          </p:cNvPr>
          <p:cNvSpPr>
            <a:spLocks noGrp="1"/>
          </p:cNvSpPr>
          <p:nvPr>
            <p:ph type="dt" sz="half" idx="10"/>
          </p:nvPr>
        </p:nvSpPr>
        <p:spPr/>
        <p:txBody>
          <a:bodyPr/>
          <a:lstStyle/>
          <a:p>
            <a:fld id="{B6547020-3D68-4F10-AD01-EFD5EB999A39}" type="datetimeFigureOut">
              <a:rPr lang="en-US" smtClean="0"/>
              <a:t>2/19/2020</a:t>
            </a:fld>
            <a:endParaRPr lang="en-US"/>
          </a:p>
        </p:txBody>
      </p:sp>
      <p:sp>
        <p:nvSpPr>
          <p:cNvPr id="6" name="Footer Placeholder 5">
            <a:extLst>
              <a:ext uri="{FF2B5EF4-FFF2-40B4-BE49-F238E27FC236}">
                <a16:creationId xmlns:a16="http://schemas.microsoft.com/office/drawing/2014/main" id="{640A9AA8-6BBD-4D47-83E3-1CA0E5AC15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AF9282-6FB9-4AD4-9573-39B6260B06AB}"/>
              </a:ext>
            </a:extLst>
          </p:cNvPr>
          <p:cNvSpPr>
            <a:spLocks noGrp="1"/>
          </p:cNvSpPr>
          <p:nvPr>
            <p:ph type="sldNum" sz="quarter" idx="12"/>
          </p:nvPr>
        </p:nvSpPr>
        <p:spPr/>
        <p:txBody>
          <a:bodyPr/>
          <a:lstStyle/>
          <a:p>
            <a:fld id="{256F186A-A844-4051-AA53-1FB751D80578}" type="slidenum">
              <a:rPr lang="en-US" smtClean="0"/>
              <a:t>‹#›</a:t>
            </a:fld>
            <a:endParaRPr lang="en-US"/>
          </a:p>
        </p:txBody>
      </p:sp>
    </p:spTree>
    <p:extLst>
      <p:ext uri="{BB962C8B-B14F-4D97-AF65-F5344CB8AC3E}">
        <p14:creationId xmlns:p14="http://schemas.microsoft.com/office/powerpoint/2010/main" val="323486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 /><Relationship Id="rId13" Type="http://schemas.openxmlformats.org/officeDocument/2006/relationships/slideLayout" Target="../slideLayouts/slideLayout24.xml" /><Relationship Id="rId3" Type="http://schemas.openxmlformats.org/officeDocument/2006/relationships/slideLayout" Target="../slideLayouts/slideLayout14.xml" /><Relationship Id="rId7" Type="http://schemas.openxmlformats.org/officeDocument/2006/relationships/slideLayout" Target="../slideLayouts/slideLayout18.xml" /><Relationship Id="rId12" Type="http://schemas.openxmlformats.org/officeDocument/2006/relationships/slideLayout" Target="../slideLayouts/slideLayout23.xml" /><Relationship Id="rId17" Type="http://schemas.openxmlformats.org/officeDocument/2006/relationships/theme" Target="../theme/theme2.xml" /><Relationship Id="rId2" Type="http://schemas.openxmlformats.org/officeDocument/2006/relationships/slideLayout" Target="../slideLayouts/slideLayout13.xml" /><Relationship Id="rId16" Type="http://schemas.openxmlformats.org/officeDocument/2006/relationships/slideLayout" Target="../slideLayouts/slideLayout27.xml" /><Relationship Id="rId1" Type="http://schemas.openxmlformats.org/officeDocument/2006/relationships/slideLayout" Target="../slideLayouts/slideLayout12.xml" /><Relationship Id="rId6" Type="http://schemas.openxmlformats.org/officeDocument/2006/relationships/slideLayout" Target="../slideLayouts/slideLayout17.xml" /><Relationship Id="rId11" Type="http://schemas.openxmlformats.org/officeDocument/2006/relationships/slideLayout" Target="../slideLayouts/slideLayout22.xml" /><Relationship Id="rId5" Type="http://schemas.openxmlformats.org/officeDocument/2006/relationships/slideLayout" Target="../slideLayouts/slideLayout16.xml" /><Relationship Id="rId15" Type="http://schemas.openxmlformats.org/officeDocument/2006/relationships/slideLayout" Target="../slideLayouts/slideLayout26.xml" /><Relationship Id="rId10" Type="http://schemas.openxmlformats.org/officeDocument/2006/relationships/slideLayout" Target="../slideLayouts/slideLayout21.xml" /><Relationship Id="rId4" Type="http://schemas.openxmlformats.org/officeDocument/2006/relationships/slideLayout" Target="../slideLayouts/slideLayout15.xml" /><Relationship Id="rId9" Type="http://schemas.openxmlformats.org/officeDocument/2006/relationships/slideLayout" Target="../slideLayouts/slideLayout20.xml" /><Relationship Id="rId14" Type="http://schemas.openxmlformats.org/officeDocument/2006/relationships/slideLayout" Target="../slideLayouts/slideLayout25.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BDC8D5-692B-4E84-86B4-07BCCE06097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05E123-9191-49DA-9195-3BA0F477154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6247B3-EB61-4827-9E80-0E960D64F39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6547020-3D68-4F10-AD01-EFD5EB999A39}" type="datetimeFigureOut">
              <a:rPr lang="en-US" smtClean="0"/>
              <a:t>2/19/2020</a:t>
            </a:fld>
            <a:endParaRPr lang="en-US"/>
          </a:p>
        </p:txBody>
      </p:sp>
      <p:sp>
        <p:nvSpPr>
          <p:cNvPr id="5" name="Footer Placeholder 4">
            <a:extLst>
              <a:ext uri="{FF2B5EF4-FFF2-40B4-BE49-F238E27FC236}">
                <a16:creationId xmlns:a16="http://schemas.microsoft.com/office/drawing/2014/main" id="{80ADE715-FA06-4A43-B875-07096C0D58D6}"/>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2556C3-0A9D-4E28-AF2D-F036F7F3EF9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56F186A-A844-4051-AA53-1FB751D80578}" type="slidenum">
              <a:rPr lang="en-US" smtClean="0"/>
              <a:t>‹#›</a:t>
            </a:fld>
            <a:endParaRPr lang="en-US"/>
          </a:p>
        </p:txBody>
      </p:sp>
    </p:spTree>
    <p:extLst>
      <p:ext uri="{BB962C8B-B14F-4D97-AF65-F5344CB8AC3E}">
        <p14:creationId xmlns:p14="http://schemas.microsoft.com/office/powerpoint/2010/main" val="377959354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B6547020-3D68-4F10-AD01-EFD5EB999A39}" type="datetimeFigureOut">
              <a:rPr lang="en-US" smtClean="0"/>
              <a:t>2/19/2020</a:t>
            </a:fld>
            <a:endParaRPr lang="en-U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256F186A-A844-4051-AA53-1FB751D80578}" type="slidenum">
              <a:rPr lang="en-US" smtClean="0"/>
              <a:t>‹#›</a:t>
            </a:fld>
            <a:endParaRPr lang="en-US"/>
          </a:p>
        </p:txBody>
      </p:sp>
    </p:spTree>
    <p:extLst>
      <p:ext uri="{BB962C8B-B14F-4D97-AF65-F5344CB8AC3E}">
        <p14:creationId xmlns:p14="http://schemas.microsoft.com/office/powerpoint/2010/main" val="1204984858"/>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image" Target="../media/image10.jfif" /><Relationship Id="rId1" Type="http://schemas.openxmlformats.org/officeDocument/2006/relationships/slideLayout" Target="../slideLayouts/slideLayout6.xml" /></Relationships>
</file>

<file path=ppt/slides/_rels/slide14.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2" Type="http://schemas.openxmlformats.org/officeDocument/2006/relationships/image" Target="../media/image13.gif"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3" Type="http://schemas.openxmlformats.org/officeDocument/2006/relationships/image" Target="../media/image14.jfif" /><Relationship Id="rId2" Type="http://schemas.openxmlformats.org/officeDocument/2006/relationships/notesSlide" Target="../notesSlides/notesSlide5.xml"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6.xml" /><Relationship Id="rId1" Type="http://schemas.openxmlformats.org/officeDocument/2006/relationships/slideLayout" Target="../slideLayouts/slideLayout7.xml" /><Relationship Id="rId4" Type="http://schemas.openxmlformats.org/officeDocument/2006/relationships/image" Target="../media/image17.png" /></Relationships>
</file>

<file path=ppt/slides/_rels/slide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6.xml" /></Relationships>
</file>

<file path=ppt/slides/_rels/slide20.xml.rels><?xml version="1.0" encoding="UTF-8" standalone="yes"?>
<Relationships xmlns="http://schemas.openxmlformats.org/package/2006/relationships"><Relationship Id="rId2" Type="http://schemas.openxmlformats.org/officeDocument/2006/relationships/image" Target="../media/image18.jp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22.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9.jpg" /><Relationship Id="rId1" Type="http://schemas.openxmlformats.org/officeDocument/2006/relationships/slideLayout" Target="../slideLayouts/slideLayout6.xml" /></Relationships>
</file>

<file path=ppt/slides/_rels/slide23.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23.jpg" /><Relationship Id="rId1" Type="http://schemas.openxmlformats.org/officeDocument/2006/relationships/slideLayout" Target="../slideLayouts/slideLayout6.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25.jp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image" Target="../media/image3.jpeg" /><Relationship Id="rId1" Type="http://schemas.openxmlformats.org/officeDocument/2006/relationships/slideLayout" Target="../slideLayouts/slideLayout6.xml" /></Relationships>
</file>

<file path=ppt/slides/_rels/slide30.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notesSlide" Target="../notesSlides/notesSlide8.xml" /><Relationship Id="rId1" Type="http://schemas.openxmlformats.org/officeDocument/2006/relationships/slideLayout" Target="../slideLayouts/slideLayout2.xml" /><Relationship Id="rId4" Type="http://schemas.openxmlformats.org/officeDocument/2006/relationships/image" Target="../media/image29.png" /></Relationships>
</file>

<file path=ppt/slides/_rels/slide33.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notesSlide" Target="../notesSlides/notesSlide9.xml" /><Relationship Id="rId1" Type="http://schemas.openxmlformats.org/officeDocument/2006/relationships/slideLayout" Target="../slideLayouts/slideLayout2.xml" /><Relationship Id="rId4" Type="http://schemas.openxmlformats.org/officeDocument/2006/relationships/image" Target="../media/image31.png" /></Relationships>
</file>

<file path=ppt/slides/_rels/slide34.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notesSlide" Target="../notesSlides/notesSlide10.xml" /><Relationship Id="rId1" Type="http://schemas.openxmlformats.org/officeDocument/2006/relationships/slideLayout" Target="../slideLayouts/slideLayout2.xml" /><Relationship Id="rId4" Type="http://schemas.openxmlformats.org/officeDocument/2006/relationships/image" Target="../media/image33.png" /></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3" Type="http://schemas.openxmlformats.org/officeDocument/2006/relationships/hyperlink" Target="https://youtu.be/2xtx-gk3PqY" TargetMode="External" /><Relationship Id="rId2" Type="http://schemas.openxmlformats.org/officeDocument/2006/relationships/hyperlink" Target="https://docs.google.com/presentation/d/1coDMqAVnorroIyrIloVf0hXDztyD6QVh5llvpX7VUDk/edit#slide%3Did.p" TargetMode="External" /><Relationship Id="rId1" Type="http://schemas.openxmlformats.org/officeDocument/2006/relationships/slideLayout" Target="../slideLayouts/slideLayout2.xml" /><Relationship Id="rId6" Type="http://schemas.openxmlformats.org/officeDocument/2006/relationships/hyperlink" Target="https://github.com/rbgirshick/py-faster-rcnn" TargetMode="External" /><Relationship Id="rId5" Type="http://schemas.openxmlformats.org/officeDocument/2006/relationships/hyperlink" Target="https://github.com/ShaoqingRen/faster_rcnn" TargetMode="External" /><Relationship Id="rId4" Type="http://schemas.openxmlformats.org/officeDocument/2006/relationships/hyperlink" Target="https://github.com/rbgirshick/rcnn" TargetMode="Externa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 /></Relationships>
</file>

<file path=ppt/slides/_rels/slide4.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2.xml"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1" y="0"/>
            <a:ext cx="9140919" cy="6858000"/>
          </a:xfrm>
          <a:prstGeom prst="rect">
            <a:avLst/>
          </a:prstGeom>
        </p:spPr>
      </p:pic>
      <p:sp>
        <p:nvSpPr>
          <p:cNvPr id="5" name="Rectangle 4"/>
          <p:cNvSpPr/>
          <p:nvPr/>
        </p:nvSpPr>
        <p:spPr>
          <a:xfrm>
            <a:off x="0" y="0"/>
            <a:ext cx="9144000" cy="6858000"/>
          </a:xfrm>
          <a:prstGeom prst="rect">
            <a:avLst/>
          </a:prstGeom>
          <a:solidFill>
            <a:srgbClr val="00000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2" name="Title 1"/>
          <p:cNvSpPr>
            <a:spLocks noGrp="1"/>
          </p:cNvSpPr>
          <p:nvPr>
            <p:ph type="ctrTitle"/>
          </p:nvPr>
        </p:nvSpPr>
        <p:spPr>
          <a:xfrm>
            <a:off x="559191" y="742535"/>
            <a:ext cx="7772400" cy="2387600"/>
          </a:xfrm>
          <a:effectLst>
            <a:outerShdw blurRad="50800" dist="38100" dir="2700000" algn="tl" rotWithShape="0">
              <a:prstClr val="black">
                <a:alpha val="40000"/>
              </a:prstClr>
            </a:outerShdw>
          </a:effectLst>
        </p:spPr>
        <p:txBody>
          <a:bodyPr>
            <a:normAutofit/>
          </a:bodyPr>
          <a:lstStyle/>
          <a:p>
            <a:pPr algn="l"/>
            <a:r>
              <a:rPr lang="en-US" sz="4400" dirty="0">
                <a:solidFill>
                  <a:schemeClr val="bg1"/>
                </a:solidFill>
              </a:rPr>
              <a:t>Object Detection Using Convolutional Neural Networks</a:t>
            </a:r>
          </a:p>
        </p:txBody>
      </p:sp>
      <p:sp>
        <p:nvSpPr>
          <p:cNvPr id="3" name="Subtitle 2"/>
          <p:cNvSpPr>
            <a:spLocks noGrp="1"/>
          </p:cNvSpPr>
          <p:nvPr>
            <p:ph type="subTitle" idx="1"/>
          </p:nvPr>
        </p:nvSpPr>
        <p:spPr>
          <a:xfrm>
            <a:off x="755440" y="4298436"/>
            <a:ext cx="6858000" cy="1655762"/>
          </a:xfrm>
          <a:effectLst>
            <a:outerShdw blurRad="50800" dist="38100" dir="2700000" algn="tl" rotWithShape="0">
              <a:prstClr val="black">
                <a:alpha val="40000"/>
              </a:prstClr>
            </a:outerShdw>
          </a:effectLst>
        </p:spPr>
        <p:txBody>
          <a:bodyPr/>
          <a:lstStyle/>
          <a:p>
            <a:pPr algn="l"/>
            <a:r>
              <a:rPr lang="en-US" dirty="0">
                <a:solidFill>
                  <a:schemeClr val="bg1"/>
                </a:solidFill>
              </a:rPr>
              <a:t>LOKAVARAPU SATISH KUMAR</a:t>
            </a:r>
          </a:p>
          <a:p>
            <a:pPr algn="l"/>
            <a:r>
              <a:rPr lang="en-US" dirty="0">
                <a:solidFill>
                  <a:schemeClr val="bg1"/>
                </a:solidFill>
              </a:rPr>
              <a:t>UBBANA RAKESH</a:t>
            </a:r>
          </a:p>
          <a:p>
            <a:pPr algn="l"/>
            <a:r>
              <a:rPr lang="en-US" dirty="0">
                <a:solidFill>
                  <a:schemeClr val="bg1"/>
                </a:solidFill>
              </a:rPr>
              <a:t>YARRAGUNTA VAMSI KRISHNA</a:t>
            </a:r>
          </a:p>
        </p:txBody>
      </p:sp>
    </p:spTree>
    <p:extLst>
      <p:ext uri="{BB962C8B-B14F-4D97-AF65-F5344CB8AC3E}">
        <p14:creationId xmlns:p14="http://schemas.microsoft.com/office/powerpoint/2010/main" val="2752868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5242" y="522860"/>
            <a:ext cx="4454562" cy="1041311"/>
          </a:xfrm>
          <a:prstGeom prst="rect">
            <a:avLst/>
          </a:prstGeom>
        </p:spPr>
        <p:txBody>
          <a:bodyPr vert="horz" wrap="square" lIns="0" tIns="12700" rIns="0" bIns="0" rtlCol="0">
            <a:spAutoFit/>
          </a:bodyPr>
          <a:lstStyle/>
          <a:p>
            <a:pPr marL="12700">
              <a:spcBef>
                <a:spcPts val="100"/>
              </a:spcBef>
            </a:pPr>
            <a:r>
              <a:rPr lang="en-US" sz="3300" b="1" dirty="0"/>
              <a:t>How the H.O.G works</a:t>
            </a:r>
          </a:p>
          <a:p>
            <a:pPr marL="12700">
              <a:spcBef>
                <a:spcPts val="100"/>
              </a:spcBef>
            </a:pPr>
            <a:endParaRPr sz="3300" dirty="0">
              <a:latin typeface="Arial"/>
              <a:cs typeface="Arial"/>
            </a:endParaRPr>
          </a:p>
        </p:txBody>
      </p:sp>
      <p:sp>
        <p:nvSpPr>
          <p:cNvPr id="8" name="Rectangle 7">
            <a:extLst>
              <a:ext uri="{FF2B5EF4-FFF2-40B4-BE49-F238E27FC236}">
                <a16:creationId xmlns:a16="http://schemas.microsoft.com/office/drawing/2014/main" id="{6887AEBA-0AD0-40DC-877D-746A527910C5}"/>
              </a:ext>
            </a:extLst>
          </p:cNvPr>
          <p:cNvSpPr/>
          <p:nvPr/>
        </p:nvSpPr>
        <p:spPr>
          <a:xfrm>
            <a:off x="235242" y="1396214"/>
            <a:ext cx="8514862" cy="5940088"/>
          </a:xfrm>
          <a:prstGeom prst="rect">
            <a:avLst/>
          </a:prstGeom>
        </p:spPr>
        <p:txBody>
          <a:bodyPr wrap="square">
            <a:spAutoFit/>
          </a:bodyPr>
          <a:lstStyle/>
          <a:p>
            <a:r>
              <a:rPr lang="en-US" sz="2000" dirty="0">
                <a:highlight>
                  <a:srgbClr val="FFFF00"/>
                </a:highlight>
              </a:rPr>
              <a:t>HOG works on grayscale images.</a:t>
            </a:r>
          </a:p>
          <a:p>
            <a:r>
              <a:rPr lang="en-US" sz="2000" dirty="0"/>
              <a:t> </a:t>
            </a:r>
          </a:p>
          <a:p>
            <a:r>
              <a:rPr lang="en-US" sz="2000" dirty="0"/>
              <a:t>1 — So the first step would be to convert an RGB image to grayscale.</a:t>
            </a:r>
          </a:p>
          <a:p>
            <a:endParaRPr lang="en-IN" sz="2000" dirty="0"/>
          </a:p>
          <a:p>
            <a:r>
              <a:rPr lang="en-US" sz="2000" dirty="0"/>
              <a:t>2 —horizontal and vertical gradients are calculated.</a:t>
            </a:r>
          </a:p>
          <a:p>
            <a:endParaRPr lang="en-US" sz="2000" dirty="0"/>
          </a:p>
          <a:p>
            <a:r>
              <a:rPr lang="en-US" sz="2000" dirty="0"/>
              <a:t>3 — Once we get the gradients we try to calculate something called </a:t>
            </a:r>
            <a:r>
              <a:rPr lang="en-US" sz="2000" b="1" dirty="0"/>
              <a:t>gradient magnitude </a:t>
            </a:r>
            <a:r>
              <a:rPr lang="en-US" sz="2000" dirty="0"/>
              <a:t>and </a:t>
            </a:r>
            <a:r>
              <a:rPr lang="en-US" sz="2000" b="1" dirty="0"/>
              <a:t>gradient angle and </a:t>
            </a:r>
            <a:r>
              <a:rPr lang="en-US" sz="2000" dirty="0"/>
              <a:t>we try to plot a histogram of magnitudes and angles.</a:t>
            </a:r>
          </a:p>
          <a:p>
            <a:endParaRPr lang="en-US" sz="2000" b="1" dirty="0"/>
          </a:p>
          <a:p>
            <a:r>
              <a:rPr lang="en-US" sz="2000" dirty="0"/>
              <a:t>4 — And by plotting the HOG features we will find that the structure of the object or face is well maintained, losing all the insignificant features. And such input can be leveraged by any Machine Learning algorithm (linear SVM) to do the classification or regression.</a:t>
            </a:r>
            <a:endParaRPr lang="en-US" sz="2000" b="1" dirty="0"/>
          </a:p>
          <a:p>
            <a:endParaRPr lang="en-US" sz="2000" b="1" dirty="0"/>
          </a:p>
          <a:p>
            <a:endParaRPr lang="en-US" sz="2000" dirty="0"/>
          </a:p>
          <a:p>
            <a:endParaRPr lang="en-IN" sz="2000" dirty="0"/>
          </a:p>
        </p:txBody>
      </p:sp>
    </p:spTree>
    <p:extLst>
      <p:ext uri="{BB962C8B-B14F-4D97-AF65-F5344CB8AC3E}">
        <p14:creationId xmlns:p14="http://schemas.microsoft.com/office/powerpoint/2010/main" val="588702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8B939C-A1EE-4F47-BCED-5517AD0260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414" r="1"/>
          <a:stretch/>
        </p:blipFill>
        <p:spPr>
          <a:xfrm>
            <a:off x="4917728" y="2483269"/>
            <a:ext cx="3573995" cy="2298398"/>
          </a:xfrm>
          <a:prstGeom prst="rect">
            <a:avLst/>
          </a:prstGeom>
        </p:spPr>
      </p:pic>
      <p:pic>
        <p:nvPicPr>
          <p:cNvPr id="2" name="Picture 1">
            <a:extLst>
              <a:ext uri="{FF2B5EF4-FFF2-40B4-BE49-F238E27FC236}">
                <a16:creationId xmlns:a16="http://schemas.microsoft.com/office/drawing/2014/main" id="{68FA8E11-B3E4-4AB8-B4FA-69C02C850B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346" y="2483269"/>
            <a:ext cx="3728864" cy="2302572"/>
          </a:xfrm>
          <a:prstGeom prst="rect">
            <a:avLst/>
          </a:prstGeom>
        </p:spPr>
      </p:pic>
      <p:sp>
        <p:nvSpPr>
          <p:cNvPr id="5" name="Rectangle 4">
            <a:extLst>
              <a:ext uri="{FF2B5EF4-FFF2-40B4-BE49-F238E27FC236}">
                <a16:creationId xmlns:a16="http://schemas.microsoft.com/office/drawing/2014/main" id="{2C4BADCE-36F2-4187-BE57-11C9C8A0C27B}"/>
              </a:ext>
            </a:extLst>
          </p:cNvPr>
          <p:cNvSpPr/>
          <p:nvPr/>
        </p:nvSpPr>
        <p:spPr>
          <a:xfrm>
            <a:off x="1849378" y="1479989"/>
            <a:ext cx="1201228" cy="523220"/>
          </a:xfrm>
          <a:prstGeom prst="rect">
            <a:avLst/>
          </a:prstGeom>
        </p:spPr>
        <p:txBody>
          <a:bodyPr wrap="square">
            <a:spAutoFit/>
          </a:bodyPr>
          <a:lstStyle/>
          <a:p>
            <a:pPr marL="12700">
              <a:spcBef>
                <a:spcPts val="100"/>
              </a:spcBef>
            </a:pPr>
            <a:r>
              <a:rPr lang="en-IN" sz="2800" spc="-114" dirty="0">
                <a:solidFill>
                  <a:srgbClr val="ED6942"/>
                </a:solidFill>
                <a:latin typeface="Arial"/>
                <a:cs typeface="Arial"/>
              </a:rPr>
              <a:t>INPUT</a:t>
            </a:r>
            <a:endParaRPr lang="en-IN" sz="2800" dirty="0">
              <a:latin typeface="Arial"/>
              <a:cs typeface="Arial"/>
            </a:endParaRPr>
          </a:p>
        </p:txBody>
      </p:sp>
      <p:sp>
        <p:nvSpPr>
          <p:cNvPr id="6" name="Rectangle 5">
            <a:extLst>
              <a:ext uri="{FF2B5EF4-FFF2-40B4-BE49-F238E27FC236}">
                <a16:creationId xmlns:a16="http://schemas.microsoft.com/office/drawing/2014/main" id="{7901C31A-8C30-4ED8-95EF-26B8CC8650D8}"/>
              </a:ext>
            </a:extLst>
          </p:cNvPr>
          <p:cNvSpPr/>
          <p:nvPr/>
        </p:nvSpPr>
        <p:spPr>
          <a:xfrm>
            <a:off x="5708482" y="1485873"/>
            <a:ext cx="1586140" cy="523220"/>
          </a:xfrm>
          <a:prstGeom prst="rect">
            <a:avLst/>
          </a:prstGeom>
        </p:spPr>
        <p:txBody>
          <a:bodyPr wrap="none">
            <a:spAutoFit/>
          </a:bodyPr>
          <a:lstStyle/>
          <a:p>
            <a:pPr marL="12700">
              <a:spcBef>
                <a:spcPts val="100"/>
              </a:spcBef>
            </a:pPr>
            <a:r>
              <a:rPr lang="en-IN" sz="2800" spc="-114" dirty="0">
                <a:solidFill>
                  <a:srgbClr val="ED6942"/>
                </a:solidFill>
                <a:latin typeface="Arial"/>
                <a:cs typeface="Arial"/>
              </a:rPr>
              <a:t>OUTPUT</a:t>
            </a:r>
            <a:endParaRPr lang="en-IN" sz="2800" dirty="0">
              <a:latin typeface="Arial"/>
              <a:cs typeface="Arial"/>
            </a:endParaRPr>
          </a:p>
        </p:txBody>
      </p:sp>
    </p:spTree>
    <p:extLst>
      <p:ext uri="{BB962C8B-B14F-4D97-AF65-F5344CB8AC3E}">
        <p14:creationId xmlns:p14="http://schemas.microsoft.com/office/powerpoint/2010/main" val="1284028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2031" y="588032"/>
            <a:ext cx="4445391" cy="443711"/>
          </a:xfrm>
          <a:prstGeom prst="rect">
            <a:avLst/>
          </a:prstGeom>
        </p:spPr>
        <p:txBody>
          <a:bodyPr vert="horz" wrap="square" lIns="0" tIns="12700" rIns="0" bIns="0" rtlCol="0">
            <a:spAutoFit/>
          </a:bodyPr>
          <a:lstStyle/>
          <a:p>
            <a:pPr marL="12700">
              <a:spcBef>
                <a:spcPts val="100"/>
              </a:spcBef>
            </a:pPr>
            <a:r>
              <a:rPr lang="en-US" sz="2800" dirty="0">
                <a:latin typeface="Arial"/>
                <a:cs typeface="Arial"/>
              </a:rPr>
              <a:t>Problem:</a:t>
            </a:r>
            <a:endParaRPr sz="2800" dirty="0">
              <a:latin typeface="Arial"/>
              <a:cs typeface="Arial"/>
            </a:endParaRPr>
          </a:p>
        </p:txBody>
      </p:sp>
      <p:sp>
        <p:nvSpPr>
          <p:cNvPr id="8" name="Rectangle 7">
            <a:extLst>
              <a:ext uri="{FF2B5EF4-FFF2-40B4-BE49-F238E27FC236}">
                <a16:creationId xmlns:a16="http://schemas.microsoft.com/office/drawing/2014/main" id="{6887AEBA-0AD0-40DC-877D-746A527910C5}"/>
              </a:ext>
            </a:extLst>
          </p:cNvPr>
          <p:cNvSpPr/>
          <p:nvPr/>
        </p:nvSpPr>
        <p:spPr>
          <a:xfrm>
            <a:off x="422032" y="1311808"/>
            <a:ext cx="8159260" cy="1569660"/>
          </a:xfrm>
          <a:prstGeom prst="rect">
            <a:avLst/>
          </a:prstGeom>
        </p:spPr>
        <p:txBody>
          <a:bodyPr wrap="square">
            <a:spAutoFit/>
          </a:bodyPr>
          <a:lstStyle/>
          <a:p>
            <a:r>
              <a:rPr lang="en-US" sz="2400" b="1" dirty="0"/>
              <a:t>HOG</a:t>
            </a:r>
            <a:r>
              <a:rPr lang="en-US" sz="2400" dirty="0"/>
              <a:t> shows good performance for object detection. However, it has a </a:t>
            </a:r>
            <a:r>
              <a:rPr lang="en-US" sz="2400" b="1" dirty="0"/>
              <a:t>disadvantage</a:t>
            </a:r>
            <a:r>
              <a:rPr lang="en-US" sz="2400" dirty="0"/>
              <a:t> that is very sensitive to image rotation. Therefore, </a:t>
            </a:r>
            <a:r>
              <a:rPr lang="en-US" sz="2400" b="1" dirty="0"/>
              <a:t>HOG</a:t>
            </a:r>
            <a:r>
              <a:rPr lang="en-US" sz="2400" dirty="0"/>
              <a:t> is not good choice for classification of textures or objects which can often be detected as rotated image.</a:t>
            </a:r>
            <a:endParaRPr lang="en-IN" sz="2400" dirty="0"/>
          </a:p>
        </p:txBody>
      </p:sp>
      <p:sp>
        <p:nvSpPr>
          <p:cNvPr id="3" name="Rectangle 2">
            <a:extLst>
              <a:ext uri="{FF2B5EF4-FFF2-40B4-BE49-F238E27FC236}">
                <a16:creationId xmlns:a16="http://schemas.microsoft.com/office/drawing/2014/main" id="{5B462F84-BA20-4E1F-A88C-843134D5D3CD}"/>
              </a:ext>
            </a:extLst>
          </p:cNvPr>
          <p:cNvSpPr/>
          <p:nvPr/>
        </p:nvSpPr>
        <p:spPr>
          <a:xfrm>
            <a:off x="963637" y="4245318"/>
            <a:ext cx="6858000" cy="523220"/>
          </a:xfrm>
          <a:prstGeom prst="rect">
            <a:avLst/>
          </a:prstGeom>
        </p:spPr>
        <p:txBody>
          <a:bodyPr wrap="square">
            <a:spAutoFit/>
          </a:bodyPr>
          <a:lstStyle/>
          <a:p>
            <a:pPr marL="12700">
              <a:spcBef>
                <a:spcPts val="100"/>
              </a:spcBef>
            </a:pPr>
            <a:r>
              <a:rPr lang="en-US" sz="2800" spc="-5" dirty="0">
                <a:latin typeface="Arial"/>
                <a:cs typeface="Arial"/>
              </a:rPr>
              <a:t>Solution: </a:t>
            </a:r>
            <a:r>
              <a:rPr lang="en-US" sz="2800" spc="-5" dirty="0">
                <a:highlight>
                  <a:srgbClr val="FFFF00"/>
                </a:highlight>
                <a:latin typeface="Arial"/>
                <a:cs typeface="Arial"/>
              </a:rPr>
              <a:t>Convolutional Neural Networks</a:t>
            </a:r>
          </a:p>
        </p:txBody>
      </p:sp>
    </p:spTree>
    <p:extLst>
      <p:ext uri="{BB962C8B-B14F-4D97-AF65-F5344CB8AC3E}">
        <p14:creationId xmlns:p14="http://schemas.microsoft.com/office/powerpoint/2010/main" val="2148062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88CBD51-6315-48C8-B445-27F664BDA856}"/>
              </a:ext>
            </a:extLst>
          </p:cNvPr>
          <p:cNvSpPr/>
          <p:nvPr/>
        </p:nvSpPr>
        <p:spPr>
          <a:xfrm>
            <a:off x="628649" y="150410"/>
            <a:ext cx="7886699" cy="93268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200" b="1" kern="1200" dirty="0">
                <a:solidFill>
                  <a:schemeClr val="tx1"/>
                </a:solidFill>
                <a:latin typeface="+mj-lt"/>
                <a:ea typeface="+mj-ea"/>
                <a:cs typeface="+mj-cs"/>
              </a:rPr>
              <a:t>Convolutional Neural Networks </a:t>
            </a:r>
          </a:p>
        </p:txBody>
      </p:sp>
      <p:pic>
        <p:nvPicPr>
          <p:cNvPr id="5" name="Picture 4">
            <a:extLst>
              <a:ext uri="{FF2B5EF4-FFF2-40B4-BE49-F238E27FC236}">
                <a16:creationId xmlns:a16="http://schemas.microsoft.com/office/drawing/2014/main" id="{30B8EC86-0CFC-4475-B7A7-B7ED5AF048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94" y="1360591"/>
            <a:ext cx="8765007" cy="2958189"/>
          </a:xfrm>
          <a:prstGeom prst="rect">
            <a:avLst/>
          </a:prstGeom>
        </p:spPr>
      </p:pic>
      <p:sp>
        <p:nvSpPr>
          <p:cNvPr id="6" name="Rectangle 5">
            <a:extLst>
              <a:ext uri="{FF2B5EF4-FFF2-40B4-BE49-F238E27FC236}">
                <a16:creationId xmlns:a16="http://schemas.microsoft.com/office/drawing/2014/main" id="{A1B6A1BD-8D96-4A3E-BDCA-1ADF07DA9163}"/>
              </a:ext>
            </a:extLst>
          </p:cNvPr>
          <p:cNvSpPr/>
          <p:nvPr/>
        </p:nvSpPr>
        <p:spPr>
          <a:xfrm>
            <a:off x="383116" y="4822937"/>
            <a:ext cx="8377768" cy="1015663"/>
          </a:xfrm>
          <a:prstGeom prst="rect">
            <a:avLst/>
          </a:prstGeom>
        </p:spPr>
        <p:txBody>
          <a:bodyPr wrap="square">
            <a:spAutoFit/>
          </a:bodyPr>
          <a:lstStyle/>
          <a:p>
            <a:r>
              <a:rPr lang="en-US" sz="2000" dirty="0"/>
              <a:t>A convolutional neural network (CNN) is a type of artificial neural network used in image recognition and processing that is specifically designed to process pixel data.</a:t>
            </a:r>
            <a:endParaRPr lang="en-IN" sz="2000" dirty="0"/>
          </a:p>
        </p:txBody>
      </p:sp>
    </p:spTree>
    <p:extLst>
      <p:ext uri="{BB962C8B-B14F-4D97-AF65-F5344CB8AC3E}">
        <p14:creationId xmlns:p14="http://schemas.microsoft.com/office/powerpoint/2010/main" val="1499495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28DE4B-A1B7-4748-9596-843379C3F727}"/>
              </a:ext>
            </a:extLst>
          </p:cNvPr>
          <p:cNvSpPr/>
          <p:nvPr/>
        </p:nvSpPr>
        <p:spPr>
          <a:xfrm>
            <a:off x="549819" y="291090"/>
            <a:ext cx="7886699" cy="93268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300" b="1" kern="1200" dirty="0">
                <a:solidFill>
                  <a:schemeClr val="tx1"/>
                </a:solidFill>
                <a:latin typeface="+mj-lt"/>
                <a:ea typeface="+mj-ea"/>
                <a:cs typeface="+mj-cs"/>
              </a:rPr>
              <a:t>Convolution Layer — The Kernel</a:t>
            </a:r>
          </a:p>
        </p:txBody>
      </p:sp>
      <p:pic>
        <p:nvPicPr>
          <p:cNvPr id="9" name="Picture 8">
            <a:extLst>
              <a:ext uri="{FF2B5EF4-FFF2-40B4-BE49-F238E27FC236}">
                <a16:creationId xmlns:a16="http://schemas.microsoft.com/office/drawing/2014/main" id="{1949514B-AA4A-44B9-B257-CEA34A016097}"/>
              </a:ext>
            </a:extLst>
          </p:cNvPr>
          <p:cNvPicPr>
            <a:picLocks noChangeAspect="1"/>
          </p:cNvPicPr>
          <p:nvPr/>
        </p:nvPicPr>
        <p:blipFill>
          <a:blip r:embed="rId2"/>
          <a:stretch>
            <a:fillRect/>
          </a:stretch>
        </p:blipFill>
        <p:spPr>
          <a:xfrm>
            <a:off x="182236" y="3077228"/>
            <a:ext cx="3716698" cy="2713331"/>
          </a:xfrm>
          <a:prstGeom prst="rect">
            <a:avLst/>
          </a:prstGeom>
        </p:spPr>
      </p:pic>
      <p:sp>
        <p:nvSpPr>
          <p:cNvPr id="10" name="Rectangle 9">
            <a:extLst>
              <a:ext uri="{FF2B5EF4-FFF2-40B4-BE49-F238E27FC236}">
                <a16:creationId xmlns:a16="http://schemas.microsoft.com/office/drawing/2014/main" id="{9428F331-7E28-4903-8ECD-3C2EE9A240BE}"/>
              </a:ext>
            </a:extLst>
          </p:cNvPr>
          <p:cNvSpPr/>
          <p:nvPr/>
        </p:nvSpPr>
        <p:spPr>
          <a:xfrm>
            <a:off x="4009293" y="3435417"/>
            <a:ext cx="5134707" cy="1938992"/>
          </a:xfrm>
          <a:prstGeom prst="rect">
            <a:avLst/>
          </a:prstGeom>
        </p:spPr>
        <p:txBody>
          <a:bodyPr wrap="square">
            <a:spAutoFit/>
          </a:bodyPr>
          <a:lstStyle/>
          <a:p>
            <a:r>
              <a:rPr lang="en-US" sz="2000" dirty="0"/>
              <a:t>In  demonstration, the green section resembles  </a:t>
            </a:r>
            <a:r>
              <a:rPr lang="en-US" sz="2000" b="1" dirty="0"/>
              <a:t>5x5 input image, I</a:t>
            </a:r>
            <a:r>
              <a:rPr lang="en-US" sz="2000" dirty="0"/>
              <a:t>. The element involved in carrying out the convolution operation in the first part of a Convolutional Layer is called the </a:t>
            </a:r>
            <a:r>
              <a:rPr lang="en-US" sz="2000" b="1" dirty="0"/>
              <a:t>Kernel/Filter, K</a:t>
            </a:r>
            <a:r>
              <a:rPr lang="en-US" sz="2000" dirty="0"/>
              <a:t>, represented in the color yellow. We have selected </a:t>
            </a:r>
            <a:r>
              <a:rPr lang="en-US" sz="2000" b="1" dirty="0"/>
              <a:t>K as a 3x3 matrix.</a:t>
            </a:r>
            <a:endParaRPr lang="en-IN" sz="2000" dirty="0"/>
          </a:p>
        </p:txBody>
      </p:sp>
      <p:sp>
        <p:nvSpPr>
          <p:cNvPr id="11" name="Rectangle 10">
            <a:extLst>
              <a:ext uri="{FF2B5EF4-FFF2-40B4-BE49-F238E27FC236}">
                <a16:creationId xmlns:a16="http://schemas.microsoft.com/office/drawing/2014/main" id="{B5E6B57B-B9C4-4160-8650-7EE0755AD178}"/>
              </a:ext>
            </a:extLst>
          </p:cNvPr>
          <p:cNvSpPr/>
          <p:nvPr/>
        </p:nvSpPr>
        <p:spPr>
          <a:xfrm>
            <a:off x="895133" y="1483591"/>
            <a:ext cx="7353734" cy="830997"/>
          </a:xfrm>
          <a:prstGeom prst="rect">
            <a:avLst/>
          </a:prstGeom>
        </p:spPr>
        <p:txBody>
          <a:bodyPr wrap="square">
            <a:spAutoFit/>
          </a:bodyPr>
          <a:lstStyle/>
          <a:p>
            <a:r>
              <a:rPr lang="en-US" sz="2400" dirty="0"/>
              <a:t>The objective of the Convolution Operation is to </a:t>
            </a:r>
            <a:r>
              <a:rPr lang="en-US" sz="2400" b="1" dirty="0">
                <a:highlight>
                  <a:srgbClr val="FFFF00"/>
                </a:highlight>
              </a:rPr>
              <a:t>extract the high-level features</a:t>
            </a:r>
            <a:r>
              <a:rPr lang="en-US" sz="2400" dirty="0">
                <a:highlight>
                  <a:srgbClr val="FFFF00"/>
                </a:highlight>
              </a:rPr>
              <a:t> </a:t>
            </a:r>
            <a:r>
              <a:rPr lang="en-US" sz="2400" dirty="0"/>
              <a:t> from the input image.</a:t>
            </a:r>
            <a:endParaRPr lang="en-IN" sz="2400" dirty="0"/>
          </a:p>
        </p:txBody>
      </p:sp>
    </p:spTree>
    <p:extLst>
      <p:ext uri="{BB962C8B-B14F-4D97-AF65-F5344CB8AC3E}">
        <p14:creationId xmlns:p14="http://schemas.microsoft.com/office/powerpoint/2010/main" val="1773899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6AEE54-E73A-4C36-8923-80856FE19FFA}"/>
              </a:ext>
            </a:extLst>
          </p:cNvPr>
          <p:cNvSpPr/>
          <p:nvPr/>
        </p:nvSpPr>
        <p:spPr>
          <a:xfrm>
            <a:off x="2062498" y="458931"/>
            <a:ext cx="5019003" cy="600164"/>
          </a:xfrm>
          <a:prstGeom prst="rect">
            <a:avLst/>
          </a:prstGeom>
        </p:spPr>
        <p:txBody>
          <a:bodyPr wrap="none">
            <a:spAutoFit/>
          </a:bodyPr>
          <a:lstStyle/>
          <a:p>
            <a:r>
              <a:rPr lang="en-IN" sz="3300" b="1" dirty="0"/>
              <a:t>Rectified Linear Unit (ReLU)</a:t>
            </a:r>
          </a:p>
        </p:txBody>
      </p:sp>
      <p:sp>
        <p:nvSpPr>
          <p:cNvPr id="3" name="Rectangle 2">
            <a:extLst>
              <a:ext uri="{FF2B5EF4-FFF2-40B4-BE49-F238E27FC236}">
                <a16:creationId xmlns:a16="http://schemas.microsoft.com/office/drawing/2014/main" id="{1EE5A172-06A3-4B6A-A712-50B2B8188CC9}"/>
              </a:ext>
            </a:extLst>
          </p:cNvPr>
          <p:cNvSpPr/>
          <p:nvPr/>
        </p:nvSpPr>
        <p:spPr>
          <a:xfrm>
            <a:off x="650630" y="1209657"/>
            <a:ext cx="7842739" cy="1938992"/>
          </a:xfrm>
          <a:prstGeom prst="rect">
            <a:avLst/>
          </a:prstGeom>
        </p:spPr>
        <p:txBody>
          <a:bodyPr wrap="square">
            <a:spAutoFit/>
          </a:bodyPr>
          <a:lstStyle/>
          <a:p>
            <a:r>
              <a:rPr lang="en-US" sz="2000" b="1" dirty="0"/>
              <a:t>ReLU</a:t>
            </a:r>
            <a:r>
              <a:rPr lang="en-US" sz="2000" dirty="0"/>
              <a:t> is the max </a:t>
            </a:r>
            <a:r>
              <a:rPr lang="en-US" sz="2000" b="1" dirty="0"/>
              <a:t>function</a:t>
            </a:r>
            <a:r>
              <a:rPr lang="en-US" sz="2000" dirty="0"/>
              <a:t>(x,0) with input x e.g. matrix from a convolved image. </a:t>
            </a:r>
            <a:r>
              <a:rPr lang="en-US" sz="2000" b="1" dirty="0"/>
              <a:t>ReLU</a:t>
            </a:r>
            <a:r>
              <a:rPr lang="en-US" sz="2000" dirty="0"/>
              <a:t> then sets all negative values in the matrix x to zero and all other values are kept constant. </a:t>
            </a:r>
            <a:r>
              <a:rPr lang="en-US" sz="2000" b="1" dirty="0"/>
              <a:t>ReLU</a:t>
            </a:r>
            <a:r>
              <a:rPr lang="en-US" sz="2000" dirty="0"/>
              <a:t> is computed after the convolution.</a:t>
            </a:r>
          </a:p>
          <a:p>
            <a:r>
              <a:rPr lang="en-US" sz="2000" b="1" dirty="0"/>
              <a:t>ReLU layers able </a:t>
            </a:r>
            <a:r>
              <a:rPr lang="en-US" sz="2000" dirty="0"/>
              <a:t>the network to train a lot faster (because of the computational efficiency) without making a significant difference to the accuracy.</a:t>
            </a:r>
            <a:endParaRPr lang="en-IN" sz="2000" dirty="0"/>
          </a:p>
        </p:txBody>
      </p:sp>
      <p:pic>
        <p:nvPicPr>
          <p:cNvPr id="5" name="Picture 4">
            <a:extLst>
              <a:ext uri="{FF2B5EF4-FFF2-40B4-BE49-F238E27FC236}">
                <a16:creationId xmlns:a16="http://schemas.microsoft.com/office/drawing/2014/main" id="{7C01A227-82C5-4DB1-97AD-65F93A9E8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290" y="3218989"/>
            <a:ext cx="4655418" cy="3625228"/>
          </a:xfrm>
          <a:prstGeom prst="rect">
            <a:avLst/>
          </a:prstGeom>
        </p:spPr>
      </p:pic>
    </p:spTree>
    <p:extLst>
      <p:ext uri="{BB962C8B-B14F-4D97-AF65-F5344CB8AC3E}">
        <p14:creationId xmlns:p14="http://schemas.microsoft.com/office/powerpoint/2010/main" val="3861274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79970A-B625-4AA8-B396-254AB11280C6}"/>
              </a:ext>
            </a:extLst>
          </p:cNvPr>
          <p:cNvSpPr/>
          <p:nvPr/>
        </p:nvSpPr>
        <p:spPr>
          <a:xfrm>
            <a:off x="3306236" y="641811"/>
            <a:ext cx="2531527" cy="600164"/>
          </a:xfrm>
          <a:prstGeom prst="rect">
            <a:avLst/>
          </a:prstGeom>
        </p:spPr>
        <p:txBody>
          <a:bodyPr wrap="none">
            <a:spAutoFit/>
          </a:bodyPr>
          <a:lstStyle/>
          <a:p>
            <a:r>
              <a:rPr lang="en-IN" sz="3300" b="1" dirty="0">
                <a:latin typeface="+mj-lt"/>
              </a:rPr>
              <a:t>Pooling Layer</a:t>
            </a:r>
          </a:p>
        </p:txBody>
      </p:sp>
      <p:pic>
        <p:nvPicPr>
          <p:cNvPr id="4" name="Picture 3">
            <a:extLst>
              <a:ext uri="{FF2B5EF4-FFF2-40B4-BE49-F238E27FC236}">
                <a16:creationId xmlns:a16="http://schemas.microsoft.com/office/drawing/2014/main" id="{13738705-E73E-46E9-BEE7-AEE97B7570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693" y="2704820"/>
            <a:ext cx="5261404" cy="3295020"/>
          </a:xfrm>
          <a:prstGeom prst="rect">
            <a:avLst/>
          </a:prstGeom>
        </p:spPr>
      </p:pic>
      <p:sp>
        <p:nvSpPr>
          <p:cNvPr id="5" name="Rectangle 4">
            <a:extLst>
              <a:ext uri="{FF2B5EF4-FFF2-40B4-BE49-F238E27FC236}">
                <a16:creationId xmlns:a16="http://schemas.microsoft.com/office/drawing/2014/main" id="{C26B5551-09CC-4725-9EB0-FED44C5CEFBB}"/>
              </a:ext>
            </a:extLst>
          </p:cNvPr>
          <p:cNvSpPr/>
          <p:nvPr/>
        </p:nvSpPr>
        <p:spPr>
          <a:xfrm>
            <a:off x="238706" y="1490008"/>
            <a:ext cx="8792752" cy="1015663"/>
          </a:xfrm>
          <a:prstGeom prst="rect">
            <a:avLst/>
          </a:prstGeom>
        </p:spPr>
        <p:txBody>
          <a:bodyPr wrap="square">
            <a:spAutoFit/>
          </a:bodyPr>
          <a:lstStyle/>
          <a:p>
            <a:r>
              <a:rPr lang="en-US" sz="2000" dirty="0"/>
              <a:t>Similar to the Convolutional Layer, the Pooling layer is responsible for reducing the spatial size of the Convolved Feature. This is to </a:t>
            </a:r>
            <a:r>
              <a:rPr lang="en-US" sz="2000" b="1" dirty="0"/>
              <a:t>decrease the computational power required to process the data</a:t>
            </a:r>
            <a:r>
              <a:rPr lang="en-US" sz="2000" dirty="0"/>
              <a:t> through dimensionality reduction.</a:t>
            </a:r>
            <a:endParaRPr lang="en-IN" sz="2000" dirty="0"/>
          </a:p>
        </p:txBody>
      </p:sp>
      <p:sp>
        <p:nvSpPr>
          <p:cNvPr id="8" name="Rectangle 7">
            <a:extLst>
              <a:ext uri="{FF2B5EF4-FFF2-40B4-BE49-F238E27FC236}">
                <a16:creationId xmlns:a16="http://schemas.microsoft.com/office/drawing/2014/main" id="{7A9343D1-A28B-4466-A27D-42EC99162299}"/>
              </a:ext>
            </a:extLst>
          </p:cNvPr>
          <p:cNvSpPr/>
          <p:nvPr/>
        </p:nvSpPr>
        <p:spPr>
          <a:xfrm>
            <a:off x="3053197" y="5999840"/>
            <a:ext cx="3868110" cy="369332"/>
          </a:xfrm>
          <a:prstGeom prst="rect">
            <a:avLst/>
          </a:prstGeom>
        </p:spPr>
        <p:txBody>
          <a:bodyPr wrap="none">
            <a:spAutoFit/>
          </a:bodyPr>
          <a:lstStyle/>
          <a:p>
            <a:r>
              <a:rPr lang="en-US" dirty="0"/>
              <a:t>3x3 pooling over 5x5 convolved feature</a:t>
            </a:r>
            <a:endParaRPr lang="en-IN" dirty="0"/>
          </a:p>
        </p:txBody>
      </p:sp>
    </p:spTree>
    <p:extLst>
      <p:ext uri="{BB962C8B-B14F-4D97-AF65-F5344CB8AC3E}">
        <p14:creationId xmlns:p14="http://schemas.microsoft.com/office/powerpoint/2010/main" val="2655970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B2D45F-91CE-4D45-B636-DB9D3004F262}"/>
              </a:ext>
            </a:extLst>
          </p:cNvPr>
          <p:cNvSpPr/>
          <p:nvPr/>
        </p:nvSpPr>
        <p:spPr>
          <a:xfrm>
            <a:off x="628650" y="136345"/>
            <a:ext cx="7886699" cy="93268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200" b="1" kern="1200" dirty="0">
                <a:solidFill>
                  <a:schemeClr val="tx1"/>
                </a:solidFill>
                <a:latin typeface="+mj-lt"/>
                <a:ea typeface="+mj-ea"/>
                <a:cs typeface="+mj-cs"/>
              </a:rPr>
              <a:t>Types of Pooling</a:t>
            </a:r>
          </a:p>
        </p:txBody>
      </p:sp>
      <p:pic>
        <p:nvPicPr>
          <p:cNvPr id="3" name="Picture 2">
            <a:extLst>
              <a:ext uri="{FF2B5EF4-FFF2-40B4-BE49-F238E27FC236}">
                <a16:creationId xmlns:a16="http://schemas.microsoft.com/office/drawing/2014/main" id="{BD9ACDA4-2A8A-49BD-973C-60BCFCF536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503" y="1929753"/>
            <a:ext cx="4065753" cy="2998493"/>
          </a:xfrm>
          <a:prstGeom prst="rect">
            <a:avLst/>
          </a:prstGeom>
        </p:spPr>
      </p:pic>
      <p:sp>
        <p:nvSpPr>
          <p:cNvPr id="4" name="Rectangle 3">
            <a:extLst>
              <a:ext uri="{FF2B5EF4-FFF2-40B4-BE49-F238E27FC236}">
                <a16:creationId xmlns:a16="http://schemas.microsoft.com/office/drawing/2014/main" id="{759F158F-C210-4D07-8417-BB3C60A8C49D}"/>
              </a:ext>
            </a:extLst>
          </p:cNvPr>
          <p:cNvSpPr/>
          <p:nvPr/>
        </p:nvSpPr>
        <p:spPr>
          <a:xfrm>
            <a:off x="4571999" y="2151726"/>
            <a:ext cx="4294851" cy="2554545"/>
          </a:xfrm>
          <a:prstGeom prst="rect">
            <a:avLst/>
          </a:prstGeom>
        </p:spPr>
        <p:txBody>
          <a:bodyPr wrap="square">
            <a:spAutoFit/>
          </a:bodyPr>
          <a:lstStyle/>
          <a:p>
            <a:r>
              <a:rPr lang="en-US" sz="2000" dirty="0"/>
              <a:t>There are two types of Pooling: </a:t>
            </a:r>
            <a:r>
              <a:rPr lang="en-US" sz="2000" dirty="0">
                <a:highlight>
                  <a:srgbClr val="FFFF00"/>
                </a:highlight>
              </a:rPr>
              <a:t>Max Pooling and Average Pooling</a:t>
            </a:r>
            <a:r>
              <a:rPr lang="en-US" sz="2000" dirty="0"/>
              <a:t>. </a:t>
            </a:r>
            <a:r>
              <a:rPr lang="en-US" sz="2000" b="1" dirty="0"/>
              <a:t>Max Pooling</a:t>
            </a:r>
            <a:r>
              <a:rPr lang="en-US" sz="2000" dirty="0"/>
              <a:t> returns the </a:t>
            </a:r>
            <a:r>
              <a:rPr lang="en-US" sz="2000" b="1" dirty="0"/>
              <a:t>maximum value</a:t>
            </a:r>
            <a:r>
              <a:rPr lang="en-US" sz="2000" dirty="0"/>
              <a:t> from the portion of the image covered by the Kernel. On the other hand, </a:t>
            </a:r>
            <a:r>
              <a:rPr lang="en-US" sz="2000" b="1" dirty="0"/>
              <a:t>Average Pooling </a:t>
            </a:r>
            <a:r>
              <a:rPr lang="en-US" sz="2000" dirty="0"/>
              <a:t>returns the </a:t>
            </a:r>
            <a:r>
              <a:rPr lang="en-US" sz="2000" b="1" dirty="0"/>
              <a:t>average of all the values </a:t>
            </a:r>
            <a:r>
              <a:rPr lang="en-US" sz="2000" dirty="0"/>
              <a:t>from the portion of the image covered by the Kernel.</a:t>
            </a:r>
          </a:p>
        </p:txBody>
      </p:sp>
    </p:spTree>
    <p:extLst>
      <p:ext uri="{BB962C8B-B14F-4D97-AF65-F5344CB8AC3E}">
        <p14:creationId xmlns:p14="http://schemas.microsoft.com/office/powerpoint/2010/main" val="2151236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868D49-D91E-460B-B6E4-C1FEC806A896}"/>
              </a:ext>
            </a:extLst>
          </p:cNvPr>
          <p:cNvSpPr>
            <a:spLocks noGrp="1"/>
          </p:cNvSpPr>
          <p:nvPr>
            <p:ph type="ctrTitle"/>
          </p:nvPr>
        </p:nvSpPr>
        <p:spPr>
          <a:xfrm>
            <a:off x="1143000" y="-1193800"/>
            <a:ext cx="6858000" cy="2387600"/>
          </a:xfrm>
        </p:spPr>
        <p:txBody>
          <a:bodyPr>
            <a:normAutofit/>
          </a:bodyPr>
          <a:lstStyle/>
          <a:p>
            <a:r>
              <a:rPr lang="en-US" sz="3300" b="1" dirty="0"/>
              <a:t>FLATTENING</a:t>
            </a:r>
            <a:endParaRPr lang="en-IN" sz="3300" b="1" dirty="0"/>
          </a:p>
        </p:txBody>
      </p:sp>
      <p:sp>
        <p:nvSpPr>
          <p:cNvPr id="5" name="Rectangle 4">
            <a:extLst>
              <a:ext uri="{FF2B5EF4-FFF2-40B4-BE49-F238E27FC236}">
                <a16:creationId xmlns:a16="http://schemas.microsoft.com/office/drawing/2014/main" id="{5C4E109A-2F07-43EE-A833-652FF85AFE25}"/>
              </a:ext>
            </a:extLst>
          </p:cNvPr>
          <p:cNvSpPr/>
          <p:nvPr/>
        </p:nvSpPr>
        <p:spPr>
          <a:xfrm>
            <a:off x="165295" y="1418656"/>
            <a:ext cx="8813410" cy="1938992"/>
          </a:xfrm>
          <a:prstGeom prst="rect">
            <a:avLst/>
          </a:prstGeom>
        </p:spPr>
        <p:txBody>
          <a:bodyPr wrap="square">
            <a:spAutoFit/>
          </a:bodyPr>
          <a:lstStyle/>
          <a:p>
            <a:r>
              <a:rPr lang="en-US" sz="2000" b="1" i="1" dirty="0"/>
              <a:t>Flattening</a:t>
            </a:r>
            <a:r>
              <a:rPr lang="en-US" sz="2000" dirty="0"/>
              <a:t> is converting the data into a 1-dimensional array for inputting it to the next layer. We flatten the output of the convolutional layers to create a single long feature vector</a:t>
            </a:r>
            <a:r>
              <a:rPr lang="en-US" sz="2000" dirty="0">
                <a:highlight>
                  <a:srgbClr val="FFFF00"/>
                </a:highlight>
              </a:rPr>
              <a:t>. Rectangular or cubic shapes can’t be direct inputs</a:t>
            </a:r>
            <a:r>
              <a:rPr lang="en-US" sz="2000" dirty="0"/>
              <a:t>. And it is connected to the final classification model, which is called a </a:t>
            </a:r>
            <a:r>
              <a:rPr lang="en-US" sz="2000" b="1" i="1" dirty="0"/>
              <a:t>fully-connected</a:t>
            </a:r>
            <a:r>
              <a:rPr lang="en-US" sz="2000" dirty="0"/>
              <a:t> layer. In other words, we put all the pixel data in one line and make connections with the final layer</a:t>
            </a:r>
            <a:endParaRPr lang="en-IN" sz="2000" dirty="0"/>
          </a:p>
        </p:txBody>
      </p:sp>
      <p:pic>
        <p:nvPicPr>
          <p:cNvPr id="7" name="Picture 6">
            <a:extLst>
              <a:ext uri="{FF2B5EF4-FFF2-40B4-BE49-F238E27FC236}">
                <a16:creationId xmlns:a16="http://schemas.microsoft.com/office/drawing/2014/main" id="{F4BBADCE-60B7-4ED5-BB5C-E3ABD72C3AD2}"/>
              </a:ext>
            </a:extLst>
          </p:cNvPr>
          <p:cNvPicPr>
            <a:picLocks noChangeAspect="1"/>
          </p:cNvPicPr>
          <p:nvPr/>
        </p:nvPicPr>
        <p:blipFill rotWithShape="1">
          <a:blip r:embed="rId2">
            <a:extLst>
              <a:ext uri="{28A0092B-C50C-407E-A947-70E740481C1C}">
                <a14:useLocalDpi xmlns:a14="http://schemas.microsoft.com/office/drawing/2010/main" val="0"/>
              </a:ext>
            </a:extLst>
          </a:blip>
          <a:srcRect r="-2690"/>
          <a:stretch/>
        </p:blipFill>
        <p:spPr>
          <a:xfrm>
            <a:off x="1237956" y="3315444"/>
            <a:ext cx="6443004" cy="3268700"/>
          </a:xfrm>
          <a:prstGeom prst="rect">
            <a:avLst/>
          </a:prstGeom>
        </p:spPr>
      </p:pic>
    </p:spTree>
    <p:extLst>
      <p:ext uri="{BB962C8B-B14F-4D97-AF65-F5344CB8AC3E}">
        <p14:creationId xmlns:p14="http://schemas.microsoft.com/office/powerpoint/2010/main" val="2150830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3D16C7-610E-4508-A9CA-E78C519847B5}"/>
              </a:ext>
            </a:extLst>
          </p:cNvPr>
          <p:cNvSpPr/>
          <p:nvPr/>
        </p:nvSpPr>
        <p:spPr>
          <a:xfrm>
            <a:off x="1642403" y="320432"/>
            <a:ext cx="5859194" cy="600164"/>
          </a:xfrm>
          <a:prstGeom prst="rect">
            <a:avLst/>
          </a:prstGeom>
        </p:spPr>
        <p:txBody>
          <a:bodyPr wrap="square">
            <a:spAutoFit/>
          </a:bodyPr>
          <a:lstStyle/>
          <a:p>
            <a:r>
              <a:rPr lang="en-US" sz="3300" b="1" dirty="0">
                <a:latin typeface="+mj-lt"/>
              </a:rPr>
              <a:t>Classification</a:t>
            </a:r>
            <a:r>
              <a:rPr lang="en-US" b="1" dirty="0"/>
              <a:t> — Fully Connected Layer (FC Layer)</a:t>
            </a:r>
          </a:p>
        </p:txBody>
      </p:sp>
      <p:sp>
        <p:nvSpPr>
          <p:cNvPr id="4" name="Rectangle 3">
            <a:extLst>
              <a:ext uri="{FF2B5EF4-FFF2-40B4-BE49-F238E27FC236}">
                <a16:creationId xmlns:a16="http://schemas.microsoft.com/office/drawing/2014/main" id="{663673FC-4F13-463F-90F3-65AD48D4E19E}"/>
              </a:ext>
            </a:extLst>
          </p:cNvPr>
          <p:cNvSpPr/>
          <p:nvPr/>
        </p:nvSpPr>
        <p:spPr>
          <a:xfrm>
            <a:off x="383343" y="1217583"/>
            <a:ext cx="8915401" cy="923330"/>
          </a:xfrm>
          <a:prstGeom prst="rect">
            <a:avLst/>
          </a:prstGeom>
        </p:spPr>
        <p:txBody>
          <a:bodyPr wrap="square">
            <a:spAutoFit/>
          </a:bodyPr>
          <a:lstStyle/>
          <a:p>
            <a:r>
              <a:rPr lang="en-US" dirty="0"/>
              <a:t>Adding multiple convolutional layers and pooling layers, the image will be processed for feature extraction. And there will be fully connected layers heading to the layer for SoftMax (for a multi-class case) or sigmoid (for a binary case) function.</a:t>
            </a:r>
            <a:endParaRPr lang="en-IN" dirty="0"/>
          </a:p>
        </p:txBody>
      </p:sp>
      <p:pic>
        <p:nvPicPr>
          <p:cNvPr id="7" name="Picture 6">
            <a:extLst>
              <a:ext uri="{FF2B5EF4-FFF2-40B4-BE49-F238E27FC236}">
                <a16:creationId xmlns:a16="http://schemas.microsoft.com/office/drawing/2014/main" id="{D0650495-F7C8-49D7-BF55-0B2BCCD1BE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769" y="3152903"/>
            <a:ext cx="4308231" cy="2270412"/>
          </a:xfrm>
          <a:prstGeom prst="rect">
            <a:avLst/>
          </a:prstGeom>
        </p:spPr>
      </p:pic>
      <p:pic>
        <p:nvPicPr>
          <p:cNvPr id="9" name="Picture 8">
            <a:extLst>
              <a:ext uri="{FF2B5EF4-FFF2-40B4-BE49-F238E27FC236}">
                <a16:creationId xmlns:a16="http://schemas.microsoft.com/office/drawing/2014/main" id="{DEFA4CC9-1D35-4E78-9E4A-B6ED688862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5769" y="2672522"/>
            <a:ext cx="4308231" cy="3231173"/>
          </a:xfrm>
          <a:prstGeom prst="rect">
            <a:avLst/>
          </a:prstGeom>
        </p:spPr>
      </p:pic>
    </p:spTree>
    <p:extLst>
      <p:ext uri="{BB962C8B-B14F-4D97-AF65-F5344CB8AC3E}">
        <p14:creationId xmlns:p14="http://schemas.microsoft.com/office/powerpoint/2010/main" val="665356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5418CE70-75E4-4CF8-960E-6913F563B885}"/>
              </a:ext>
            </a:extLst>
          </p:cNvPr>
          <p:cNvSpPr>
            <a:spLocks noChangeArrowheads="1"/>
          </p:cNvSpPr>
          <p:nvPr/>
        </p:nvSpPr>
        <p:spPr bwMode="auto">
          <a:xfrm>
            <a:off x="436563" y="2295525"/>
            <a:ext cx="3606800" cy="2582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r>
              <a:rPr lang="en-US" altLang="en-US" b="1" dirty="0">
                <a:latin typeface="+mj-lt"/>
              </a:rPr>
              <a:t>Task</a:t>
            </a:r>
            <a:endParaRPr lang="en-US" altLang="en-US" sz="1800" b="1" dirty="0">
              <a:latin typeface="+mj-lt"/>
            </a:endParaRPr>
          </a:p>
          <a:p>
            <a:pPr eaLnBrk="0" hangingPunct="0"/>
            <a:endParaRPr lang="en-US" altLang="en-US" sz="1800" dirty="0">
              <a:latin typeface="Arial" panose="020B0604020202020204" pitchFamily="34" charset="0"/>
            </a:endParaRPr>
          </a:p>
          <a:p>
            <a:pPr algn="just" eaLnBrk="0" hangingPunct="0"/>
            <a:r>
              <a:rPr lang="en-US" altLang="en-US" sz="2000" dirty="0">
                <a:latin typeface="Arial" panose="020B0604020202020204" pitchFamily="34" charset="0"/>
              </a:rPr>
              <a:t>Given an input image, </a:t>
            </a:r>
          </a:p>
          <a:p>
            <a:pPr algn="just" eaLnBrk="0" hangingPunct="0"/>
            <a:r>
              <a:rPr lang="en-US" altLang="en-US" sz="2000" dirty="0">
                <a:latin typeface="Arial" panose="020B0604020202020204" pitchFamily="34" charset="0"/>
              </a:rPr>
              <a:t>determine if there are</a:t>
            </a:r>
          </a:p>
          <a:p>
            <a:pPr algn="just" eaLnBrk="0" hangingPunct="0"/>
            <a:r>
              <a:rPr lang="en-US" altLang="en-US" sz="2000" dirty="0">
                <a:latin typeface="Arial" panose="020B0604020202020204" pitchFamily="34" charset="0"/>
              </a:rPr>
              <a:t>objects of a given class (e.g. </a:t>
            </a:r>
          </a:p>
          <a:p>
            <a:pPr algn="just" eaLnBrk="0" hangingPunct="0"/>
            <a:r>
              <a:rPr lang="en-US" altLang="en-US" sz="2000" dirty="0">
                <a:latin typeface="Arial" panose="020B0604020202020204" pitchFamily="34" charset="0"/>
              </a:rPr>
              <a:t>faces, people, cars..)</a:t>
            </a:r>
          </a:p>
          <a:p>
            <a:pPr algn="just" eaLnBrk="0" hangingPunct="0"/>
            <a:r>
              <a:rPr lang="en-US" altLang="en-US" sz="2000" dirty="0">
                <a:latin typeface="Arial" panose="020B0604020202020204" pitchFamily="34" charset="0"/>
              </a:rPr>
              <a:t>in the image and where they are located.</a:t>
            </a:r>
          </a:p>
        </p:txBody>
      </p:sp>
      <p:pic>
        <p:nvPicPr>
          <p:cNvPr id="195587" name="Picture 3">
            <a:extLst>
              <a:ext uri="{FF2B5EF4-FFF2-40B4-BE49-F238E27FC236}">
                <a16:creationId xmlns:a16="http://schemas.microsoft.com/office/drawing/2014/main" id="{B60A2002-00F8-4E6D-BF89-636D6932A3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688" y="2243846"/>
            <a:ext cx="4284662" cy="2774950"/>
          </a:xfrm>
          <a:prstGeom prst="rect">
            <a:avLst/>
          </a:prstGeom>
          <a:noFill/>
          <a:ln w="19050">
            <a:solidFill>
              <a:schemeClr val="bg1"/>
            </a:solidFill>
            <a:miter lim="800000"/>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5588" name="Group 4">
            <a:extLst>
              <a:ext uri="{FF2B5EF4-FFF2-40B4-BE49-F238E27FC236}">
                <a16:creationId xmlns:a16="http://schemas.microsoft.com/office/drawing/2014/main" id="{3305FF7C-A661-4E8A-960C-1718055A8DA6}"/>
              </a:ext>
            </a:extLst>
          </p:cNvPr>
          <p:cNvGrpSpPr>
            <a:grpSpLocks/>
          </p:cNvGrpSpPr>
          <p:nvPr/>
        </p:nvGrpSpPr>
        <p:grpSpPr bwMode="auto">
          <a:xfrm>
            <a:off x="4935538" y="2635250"/>
            <a:ext cx="2682875" cy="1196975"/>
            <a:chOff x="3109" y="1873"/>
            <a:chExt cx="1690" cy="754"/>
          </a:xfrm>
        </p:grpSpPr>
        <p:sp>
          <p:nvSpPr>
            <p:cNvPr id="195589" name="Rectangle 5">
              <a:extLst>
                <a:ext uri="{FF2B5EF4-FFF2-40B4-BE49-F238E27FC236}">
                  <a16:creationId xmlns:a16="http://schemas.microsoft.com/office/drawing/2014/main" id="{0689E6BD-5ABD-4599-8290-6D8202333A81}"/>
                </a:ext>
              </a:extLst>
            </p:cNvPr>
            <p:cNvSpPr>
              <a:spLocks noChangeArrowheads="1"/>
            </p:cNvSpPr>
            <p:nvPr/>
          </p:nvSpPr>
          <p:spPr bwMode="auto">
            <a:xfrm>
              <a:off x="3109" y="2155"/>
              <a:ext cx="236" cy="227"/>
            </a:xfrm>
            <a:prstGeom prst="rect">
              <a:avLst/>
            </a:prstGeom>
            <a:noFill/>
            <a:ln w="25400">
              <a:solidFill>
                <a:srgbClr val="FFFF00"/>
              </a:solidFill>
              <a:miter lim="800000"/>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5590" name="Rectangle 6">
              <a:extLst>
                <a:ext uri="{FF2B5EF4-FFF2-40B4-BE49-F238E27FC236}">
                  <a16:creationId xmlns:a16="http://schemas.microsoft.com/office/drawing/2014/main" id="{2D5A9DD6-2196-4577-8E27-291801407856}"/>
                </a:ext>
              </a:extLst>
            </p:cNvPr>
            <p:cNvSpPr>
              <a:spLocks noChangeArrowheads="1"/>
            </p:cNvSpPr>
            <p:nvPr/>
          </p:nvSpPr>
          <p:spPr bwMode="auto">
            <a:xfrm>
              <a:off x="3872" y="1873"/>
              <a:ext cx="246" cy="218"/>
            </a:xfrm>
            <a:prstGeom prst="rect">
              <a:avLst/>
            </a:prstGeom>
            <a:noFill/>
            <a:ln w="25400">
              <a:solidFill>
                <a:srgbClr val="FFFF00"/>
              </a:solidFill>
              <a:miter lim="800000"/>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5591" name="Rectangle 7">
              <a:extLst>
                <a:ext uri="{FF2B5EF4-FFF2-40B4-BE49-F238E27FC236}">
                  <a16:creationId xmlns:a16="http://schemas.microsoft.com/office/drawing/2014/main" id="{0D69E71B-ABBF-45DB-B887-6557406EC3F4}"/>
                </a:ext>
              </a:extLst>
            </p:cNvPr>
            <p:cNvSpPr>
              <a:spLocks noChangeArrowheads="1"/>
            </p:cNvSpPr>
            <p:nvPr/>
          </p:nvSpPr>
          <p:spPr bwMode="auto">
            <a:xfrm>
              <a:off x="3518" y="2382"/>
              <a:ext cx="254" cy="209"/>
            </a:xfrm>
            <a:prstGeom prst="rect">
              <a:avLst/>
            </a:prstGeom>
            <a:noFill/>
            <a:ln w="25400">
              <a:solidFill>
                <a:srgbClr val="FFFF00"/>
              </a:solidFill>
              <a:miter lim="800000"/>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5592" name="Rectangle 8">
              <a:extLst>
                <a:ext uri="{FF2B5EF4-FFF2-40B4-BE49-F238E27FC236}">
                  <a16:creationId xmlns:a16="http://schemas.microsoft.com/office/drawing/2014/main" id="{8E9BFF85-9D87-4F9D-9D97-71AF7C4B6634}"/>
                </a:ext>
              </a:extLst>
            </p:cNvPr>
            <p:cNvSpPr>
              <a:spLocks noChangeArrowheads="1"/>
            </p:cNvSpPr>
            <p:nvPr/>
          </p:nvSpPr>
          <p:spPr bwMode="auto">
            <a:xfrm>
              <a:off x="4236" y="2418"/>
              <a:ext cx="227" cy="200"/>
            </a:xfrm>
            <a:prstGeom prst="rect">
              <a:avLst/>
            </a:prstGeom>
            <a:noFill/>
            <a:ln w="25400">
              <a:solidFill>
                <a:srgbClr val="FFFF00"/>
              </a:solidFill>
              <a:miter lim="800000"/>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5593" name="Rectangle 9">
              <a:extLst>
                <a:ext uri="{FF2B5EF4-FFF2-40B4-BE49-F238E27FC236}">
                  <a16:creationId xmlns:a16="http://schemas.microsoft.com/office/drawing/2014/main" id="{0B9F76CF-D207-4923-ADA0-F7C41460E2F6}"/>
                </a:ext>
              </a:extLst>
            </p:cNvPr>
            <p:cNvSpPr>
              <a:spLocks noChangeArrowheads="1"/>
            </p:cNvSpPr>
            <p:nvPr/>
          </p:nvSpPr>
          <p:spPr bwMode="auto">
            <a:xfrm>
              <a:off x="4545" y="2400"/>
              <a:ext cx="254" cy="227"/>
            </a:xfrm>
            <a:prstGeom prst="rect">
              <a:avLst/>
            </a:prstGeom>
            <a:noFill/>
            <a:ln w="25400">
              <a:solidFill>
                <a:srgbClr val="FFFF00"/>
              </a:solidFill>
              <a:miter lim="800000"/>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195597" name="Rectangle 13">
            <a:extLst>
              <a:ext uri="{FF2B5EF4-FFF2-40B4-BE49-F238E27FC236}">
                <a16:creationId xmlns:a16="http://schemas.microsoft.com/office/drawing/2014/main" id="{D72D6B30-CC0B-4CB3-ABE7-6C806E2754F6}"/>
              </a:ext>
            </a:extLst>
          </p:cNvPr>
          <p:cNvSpPr>
            <a:spLocks noGrp="1" noChangeArrowheads="1"/>
          </p:cNvSpPr>
          <p:nvPr>
            <p:ph type="title"/>
          </p:nvPr>
        </p:nvSpPr>
        <p:spPr/>
        <p:txBody>
          <a:bodyPr>
            <a:normAutofit/>
          </a:bodyPr>
          <a:lstStyle/>
          <a:p>
            <a:r>
              <a:rPr lang="en-US" altLang="en-US" sz="3600" dirty="0"/>
              <a:t>Object Detection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7265" y="650862"/>
            <a:ext cx="4714240" cy="1028487"/>
          </a:xfrm>
          <a:prstGeom prst="rect">
            <a:avLst/>
          </a:prstGeom>
        </p:spPr>
        <p:txBody>
          <a:bodyPr vert="horz" wrap="square" lIns="0" tIns="12700" rIns="0" bIns="0" rtlCol="0" anchor="ctr">
            <a:spAutoFit/>
          </a:bodyPr>
          <a:lstStyle/>
          <a:p>
            <a:pPr marL="12700">
              <a:lnSpc>
                <a:spcPct val="100000"/>
              </a:lnSpc>
              <a:spcBef>
                <a:spcPts val="100"/>
              </a:spcBef>
            </a:pPr>
            <a:r>
              <a:rPr b="1" spc="70" dirty="0"/>
              <a:t>Object</a:t>
            </a:r>
            <a:r>
              <a:rPr b="1" spc="-150" dirty="0"/>
              <a:t> </a:t>
            </a:r>
            <a:r>
              <a:rPr b="1" spc="90" dirty="0"/>
              <a:t>Detection</a:t>
            </a:r>
            <a:r>
              <a:rPr b="1" spc="-150" dirty="0"/>
              <a:t> </a:t>
            </a:r>
            <a:r>
              <a:rPr b="1" spc="155" dirty="0"/>
              <a:t>with</a:t>
            </a:r>
            <a:r>
              <a:rPr b="1" spc="-150" dirty="0"/>
              <a:t> </a:t>
            </a:r>
            <a:r>
              <a:rPr b="1" spc="-170" dirty="0"/>
              <a:t>CNNs?</a:t>
            </a:r>
          </a:p>
        </p:txBody>
      </p:sp>
      <p:sp>
        <p:nvSpPr>
          <p:cNvPr id="3" name="object 3"/>
          <p:cNvSpPr/>
          <p:nvPr/>
        </p:nvSpPr>
        <p:spPr>
          <a:xfrm>
            <a:off x="388363" y="2636532"/>
            <a:ext cx="8476647" cy="344071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96241" y="372466"/>
            <a:ext cx="7886700" cy="1325563"/>
          </a:xfrm>
        </p:spPr>
        <p:txBody>
          <a:bodyPr/>
          <a:lstStyle/>
          <a:p>
            <a:r>
              <a:rPr lang="en-US" b="1" spc="70" dirty="0"/>
              <a:t>Object</a:t>
            </a:r>
            <a:r>
              <a:rPr lang="en-US" b="1" spc="-150" dirty="0"/>
              <a:t> </a:t>
            </a:r>
            <a:r>
              <a:rPr lang="en-US" b="1" spc="90" dirty="0"/>
              <a:t>Detection</a:t>
            </a:r>
            <a:r>
              <a:rPr lang="en-US" b="1" spc="-145" dirty="0"/>
              <a:t> </a:t>
            </a:r>
            <a:r>
              <a:rPr lang="en-US" b="1" spc="155" dirty="0"/>
              <a:t>with</a:t>
            </a:r>
            <a:r>
              <a:rPr lang="en-US" b="1" spc="-145" dirty="0"/>
              <a:t> </a:t>
            </a:r>
            <a:r>
              <a:rPr lang="en-US" b="1" spc="-100" dirty="0"/>
              <a:t>CNNs:</a:t>
            </a:r>
            <a:r>
              <a:rPr lang="en-US" b="1" spc="-145" dirty="0"/>
              <a:t> </a:t>
            </a:r>
            <a:r>
              <a:rPr lang="en-US" b="1" spc="-125" dirty="0"/>
              <a:t>R-CNN</a:t>
            </a:r>
            <a:endParaRPr lang="en-US" b="1" dirty="0">
              <a:latin typeface="Segoe UI Semilight" panose="020B0402040204020203" pitchFamily="34" charset="0"/>
              <a:cs typeface="Segoe UI Semilight" panose="020B0402040204020203" pitchFamily="34" charset="0"/>
            </a:endParaRPr>
          </a:p>
        </p:txBody>
      </p:sp>
      <p:sp>
        <p:nvSpPr>
          <p:cNvPr id="12" name="object 8">
            <a:extLst>
              <a:ext uri="{FF2B5EF4-FFF2-40B4-BE49-F238E27FC236}">
                <a16:creationId xmlns:a16="http://schemas.microsoft.com/office/drawing/2014/main" id="{53CD8658-10AF-4821-9FCA-6CE3D712E802}"/>
              </a:ext>
            </a:extLst>
          </p:cNvPr>
          <p:cNvSpPr txBox="1"/>
          <p:nvPr/>
        </p:nvSpPr>
        <p:spPr>
          <a:xfrm>
            <a:off x="451338" y="1322363"/>
            <a:ext cx="8241323" cy="4721804"/>
          </a:xfrm>
          <a:prstGeom prst="rect">
            <a:avLst/>
          </a:prstGeom>
        </p:spPr>
        <p:txBody>
          <a:bodyPr vert="horz" wrap="square" lIns="0" tIns="27939" rIns="0" bIns="0" rtlCol="0">
            <a:spAutoFit/>
          </a:bodyPr>
          <a:lstStyle/>
          <a:p>
            <a:pPr marL="3172460" marR="5080" algn="just">
              <a:lnSpc>
                <a:spcPts val="2850"/>
              </a:lnSpc>
              <a:spcBef>
                <a:spcPts val="219"/>
              </a:spcBef>
            </a:pPr>
            <a:endParaRPr lang="en-US" sz="2000" dirty="0">
              <a:latin typeface="Arial"/>
              <a:cs typeface="Arial"/>
            </a:endParaRPr>
          </a:p>
          <a:p>
            <a:pPr>
              <a:spcBef>
                <a:spcPts val="50"/>
              </a:spcBef>
            </a:pPr>
            <a:r>
              <a:rPr lang="en-US" sz="2000" dirty="0"/>
              <a:t>The difference between object detection algorithms and classification algorithms is that in detection algorithms, we try to draw a bounding box around the object of interest to locate it within the image. Also, you might not necessarily draw just one bounding box in an object detection case, there could be many bounding boxes representing different objects of interest within the image and you would not know how many beforehand. </a:t>
            </a:r>
            <a:r>
              <a:rPr lang="en-US" sz="2000" dirty="0">
                <a:highlight>
                  <a:srgbClr val="FFFF00"/>
                </a:highlight>
              </a:rPr>
              <a:t>The major reason why you cannot proceed with this problem by building a standard convolutional network followed by a fully connected layer is that, the length of the output layer is variable — not constant, this is because the number of occurrences of the objects of interest is not fixed.</a:t>
            </a:r>
            <a:r>
              <a:rPr lang="en-US" sz="2000" dirty="0"/>
              <a:t> Hence, you would have to select a huge number of regions and this could computationally blow up. Therefore, algorithms like R-CNN have been developed to find these occurrences and find them fast.</a:t>
            </a:r>
            <a:endParaRPr lang="en-US" sz="2000" dirty="0">
              <a:latin typeface="Arial"/>
              <a:cs typeface="Arial"/>
            </a:endParaRPr>
          </a:p>
          <a:p>
            <a:pPr marL="12700">
              <a:spcBef>
                <a:spcPts val="5"/>
              </a:spcBef>
            </a:pPr>
            <a:endParaRPr lang="en-US" sz="2000" dirty="0">
              <a:latin typeface="Arial"/>
              <a:cs typeface="Arial"/>
            </a:endParaRPr>
          </a:p>
        </p:txBody>
      </p:sp>
    </p:spTree>
    <p:extLst>
      <p:ext uri="{BB962C8B-B14F-4D97-AF65-F5344CB8AC3E}">
        <p14:creationId xmlns:p14="http://schemas.microsoft.com/office/powerpoint/2010/main" val="3173485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96241" y="372466"/>
            <a:ext cx="7886700" cy="1325563"/>
          </a:xfrm>
        </p:spPr>
        <p:txBody>
          <a:bodyPr/>
          <a:lstStyle/>
          <a:p>
            <a:r>
              <a:rPr lang="en-US" b="1" spc="-125" dirty="0"/>
              <a:t>R-CNN</a:t>
            </a:r>
            <a:endParaRPr lang="en-US" b="1" dirty="0">
              <a:latin typeface="Segoe UI Semilight" panose="020B0402040204020203" pitchFamily="34" charset="0"/>
              <a:cs typeface="Segoe UI Semilight" panose="020B0402040204020203" pitchFamily="34" charset="0"/>
            </a:endParaRPr>
          </a:p>
        </p:txBody>
      </p:sp>
      <p:sp>
        <p:nvSpPr>
          <p:cNvPr id="12" name="object 8">
            <a:extLst>
              <a:ext uri="{FF2B5EF4-FFF2-40B4-BE49-F238E27FC236}">
                <a16:creationId xmlns:a16="http://schemas.microsoft.com/office/drawing/2014/main" id="{53CD8658-10AF-4821-9FCA-6CE3D712E802}"/>
              </a:ext>
            </a:extLst>
          </p:cNvPr>
          <p:cNvSpPr txBox="1"/>
          <p:nvPr/>
        </p:nvSpPr>
        <p:spPr>
          <a:xfrm>
            <a:off x="396241" y="1483791"/>
            <a:ext cx="8241323" cy="1567095"/>
          </a:xfrm>
          <a:prstGeom prst="rect">
            <a:avLst/>
          </a:prstGeom>
        </p:spPr>
        <p:txBody>
          <a:bodyPr vert="horz" wrap="square" lIns="0" tIns="27939" rIns="0" bIns="0" rtlCol="0">
            <a:spAutoFit/>
          </a:bodyPr>
          <a:lstStyle/>
          <a:p>
            <a:pPr marL="12700">
              <a:spcBef>
                <a:spcPts val="5"/>
              </a:spcBef>
            </a:pPr>
            <a:r>
              <a:rPr lang="en-US" sz="2000" dirty="0"/>
              <a:t>To bypass the problem of selecting a huge number of regions, Ross Girshick et al. proposed a method where we use </a:t>
            </a:r>
            <a:r>
              <a:rPr lang="en-US" sz="2000" dirty="0">
                <a:highlight>
                  <a:srgbClr val="FFFF00"/>
                </a:highlight>
              </a:rPr>
              <a:t>selective search to extract just 2000 regions from the image and he called them region proposals (</a:t>
            </a:r>
            <a:r>
              <a:rPr lang="en-US" sz="2000" spc="-5" dirty="0">
                <a:highlight>
                  <a:srgbClr val="FFFF00"/>
                </a:highlight>
                <a:cs typeface="Arial"/>
              </a:rPr>
              <a:t>image </a:t>
            </a:r>
            <a:r>
              <a:rPr lang="en-US" sz="2000" dirty="0">
                <a:highlight>
                  <a:srgbClr val="FFFF00"/>
                </a:highlight>
                <a:cs typeface="Arial"/>
              </a:rPr>
              <a:t>regions </a:t>
            </a:r>
            <a:r>
              <a:rPr lang="en-US" sz="2000" spc="-5" dirty="0">
                <a:highlight>
                  <a:srgbClr val="FFFF00"/>
                </a:highlight>
                <a:cs typeface="Arial"/>
              </a:rPr>
              <a:t>that are likely to </a:t>
            </a:r>
            <a:r>
              <a:rPr lang="en-US" sz="2000" dirty="0">
                <a:highlight>
                  <a:srgbClr val="FFFF00"/>
                </a:highlight>
                <a:cs typeface="Arial"/>
              </a:rPr>
              <a:t>contain</a:t>
            </a:r>
            <a:r>
              <a:rPr lang="en-US" sz="2000" spc="-85" dirty="0">
                <a:highlight>
                  <a:srgbClr val="FFFF00"/>
                </a:highlight>
                <a:cs typeface="Arial"/>
              </a:rPr>
              <a:t> </a:t>
            </a:r>
            <a:r>
              <a:rPr lang="en-US" sz="2000" spc="-5" dirty="0">
                <a:highlight>
                  <a:srgbClr val="FFFF00"/>
                </a:highlight>
                <a:cs typeface="Arial"/>
              </a:rPr>
              <a:t>objects</a:t>
            </a:r>
            <a:r>
              <a:rPr lang="en-US" sz="2000" dirty="0">
                <a:highlight>
                  <a:srgbClr val="FFFF00"/>
                </a:highlight>
              </a:rPr>
              <a:t>)</a:t>
            </a:r>
            <a:r>
              <a:rPr lang="en-US" sz="2000" dirty="0"/>
              <a:t>.Therefore, now, instead of trying to classify a huge number of regions, you can just work with 2000 regions.</a:t>
            </a:r>
            <a:endParaRPr lang="en-US" sz="2000" dirty="0">
              <a:latin typeface="Arial"/>
              <a:cs typeface="Arial"/>
            </a:endParaRPr>
          </a:p>
        </p:txBody>
      </p:sp>
      <p:grpSp>
        <p:nvGrpSpPr>
          <p:cNvPr id="4" name="object 3">
            <a:extLst>
              <a:ext uri="{FF2B5EF4-FFF2-40B4-BE49-F238E27FC236}">
                <a16:creationId xmlns:a16="http://schemas.microsoft.com/office/drawing/2014/main" id="{00E26555-2FC0-4031-B1F9-9B92EE5B7B43}"/>
              </a:ext>
            </a:extLst>
          </p:cNvPr>
          <p:cNvGrpSpPr/>
          <p:nvPr/>
        </p:nvGrpSpPr>
        <p:grpSpPr>
          <a:xfrm>
            <a:off x="5421467" y="3925544"/>
            <a:ext cx="3105785" cy="2066925"/>
            <a:chOff x="5280789" y="2498894"/>
            <a:chExt cx="3105785" cy="2066925"/>
          </a:xfrm>
        </p:grpSpPr>
        <p:sp>
          <p:nvSpPr>
            <p:cNvPr id="5" name="object 4">
              <a:extLst>
                <a:ext uri="{FF2B5EF4-FFF2-40B4-BE49-F238E27FC236}">
                  <a16:creationId xmlns:a16="http://schemas.microsoft.com/office/drawing/2014/main" id="{2FD86785-59E5-4CB8-88D3-12CFF60ED86F}"/>
                </a:ext>
              </a:extLst>
            </p:cNvPr>
            <p:cNvSpPr/>
            <p:nvPr/>
          </p:nvSpPr>
          <p:spPr>
            <a:xfrm>
              <a:off x="5280789" y="2498894"/>
              <a:ext cx="3105368" cy="2066795"/>
            </a:xfrm>
            <a:prstGeom prst="rect">
              <a:avLst/>
            </a:prstGeom>
            <a:blipFill>
              <a:blip r:embed="rId2"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D36CF365-EE05-4F88-8689-47C1358F84A4}"/>
                </a:ext>
              </a:extLst>
            </p:cNvPr>
            <p:cNvSpPr/>
            <p:nvPr/>
          </p:nvSpPr>
          <p:spPr>
            <a:xfrm>
              <a:off x="5535038" y="2587394"/>
              <a:ext cx="2774315" cy="1903730"/>
            </a:xfrm>
            <a:custGeom>
              <a:avLst/>
              <a:gdLst/>
              <a:ahLst/>
              <a:cxnLst/>
              <a:rect l="l" t="t" r="r" b="b"/>
              <a:pathLst>
                <a:path w="2774315" h="1903729">
                  <a:moveTo>
                    <a:pt x="0" y="381999"/>
                  </a:moveTo>
                  <a:lnTo>
                    <a:pt x="1407297" y="381999"/>
                  </a:lnTo>
                  <a:lnTo>
                    <a:pt x="1407297" y="1789296"/>
                  </a:lnTo>
                  <a:lnTo>
                    <a:pt x="0" y="1789296"/>
                  </a:lnTo>
                  <a:lnTo>
                    <a:pt x="0" y="381999"/>
                  </a:lnTo>
                  <a:close/>
                </a:path>
                <a:path w="2774315" h="1903729">
                  <a:moveTo>
                    <a:pt x="542898" y="0"/>
                  </a:moveTo>
                  <a:lnTo>
                    <a:pt x="2773994" y="0"/>
                  </a:lnTo>
                  <a:lnTo>
                    <a:pt x="2773994" y="1903196"/>
                  </a:lnTo>
                  <a:lnTo>
                    <a:pt x="542898" y="1903196"/>
                  </a:lnTo>
                  <a:lnTo>
                    <a:pt x="542898" y="0"/>
                  </a:lnTo>
                  <a:close/>
                </a:path>
                <a:path w="2774315" h="1903729">
                  <a:moveTo>
                    <a:pt x="1485347" y="692898"/>
                  </a:moveTo>
                  <a:lnTo>
                    <a:pt x="1781446" y="692898"/>
                  </a:lnTo>
                  <a:lnTo>
                    <a:pt x="1781446" y="944898"/>
                  </a:lnTo>
                  <a:lnTo>
                    <a:pt x="1485347" y="944898"/>
                  </a:lnTo>
                  <a:lnTo>
                    <a:pt x="1485347" y="692898"/>
                  </a:lnTo>
                  <a:close/>
                </a:path>
                <a:path w="2774315" h="1903729">
                  <a:moveTo>
                    <a:pt x="2150270" y="440899"/>
                  </a:moveTo>
                  <a:lnTo>
                    <a:pt x="2619469" y="440899"/>
                  </a:lnTo>
                  <a:lnTo>
                    <a:pt x="2619469" y="834498"/>
                  </a:lnTo>
                  <a:lnTo>
                    <a:pt x="2150270" y="834498"/>
                  </a:lnTo>
                  <a:lnTo>
                    <a:pt x="2150270" y="440899"/>
                  </a:lnTo>
                  <a:close/>
                </a:path>
                <a:path w="2774315" h="1903729">
                  <a:moveTo>
                    <a:pt x="1670771" y="367749"/>
                  </a:moveTo>
                  <a:lnTo>
                    <a:pt x="1886796" y="367749"/>
                  </a:lnTo>
                  <a:lnTo>
                    <a:pt x="1886796" y="558848"/>
                  </a:lnTo>
                  <a:lnTo>
                    <a:pt x="1670771" y="558848"/>
                  </a:lnTo>
                  <a:lnTo>
                    <a:pt x="1670771" y="367749"/>
                  </a:lnTo>
                  <a:close/>
                </a:path>
                <a:path w="2774315" h="1903729">
                  <a:moveTo>
                    <a:pt x="1249097" y="471324"/>
                  </a:moveTo>
                  <a:lnTo>
                    <a:pt x="1465097" y="471324"/>
                  </a:lnTo>
                  <a:lnTo>
                    <a:pt x="1465097" y="662423"/>
                  </a:lnTo>
                  <a:lnTo>
                    <a:pt x="1249097" y="662423"/>
                  </a:lnTo>
                  <a:lnTo>
                    <a:pt x="1249097" y="471324"/>
                  </a:lnTo>
                  <a:close/>
                </a:path>
                <a:path w="2774315" h="1903729">
                  <a:moveTo>
                    <a:pt x="37549" y="845298"/>
                  </a:moveTo>
                  <a:lnTo>
                    <a:pt x="431149" y="845298"/>
                  </a:lnTo>
                  <a:lnTo>
                    <a:pt x="431149" y="1195397"/>
                  </a:lnTo>
                  <a:lnTo>
                    <a:pt x="37549" y="1195397"/>
                  </a:lnTo>
                  <a:lnTo>
                    <a:pt x="37549" y="845298"/>
                  </a:lnTo>
                  <a:close/>
                </a:path>
                <a:path w="2774315" h="1903729">
                  <a:moveTo>
                    <a:pt x="222499" y="540498"/>
                  </a:moveTo>
                  <a:lnTo>
                    <a:pt x="616098" y="540498"/>
                  </a:lnTo>
                  <a:lnTo>
                    <a:pt x="616098" y="890598"/>
                  </a:lnTo>
                  <a:lnTo>
                    <a:pt x="222499" y="890598"/>
                  </a:lnTo>
                  <a:lnTo>
                    <a:pt x="222499" y="540498"/>
                  </a:lnTo>
                  <a:close/>
                </a:path>
                <a:path w="2774315" h="1903729">
                  <a:moveTo>
                    <a:pt x="647148" y="159499"/>
                  </a:moveTo>
                  <a:lnTo>
                    <a:pt x="1040747" y="159499"/>
                  </a:lnTo>
                  <a:lnTo>
                    <a:pt x="1040747" y="411499"/>
                  </a:lnTo>
                  <a:lnTo>
                    <a:pt x="647148" y="411499"/>
                  </a:lnTo>
                  <a:lnTo>
                    <a:pt x="647148" y="159499"/>
                  </a:lnTo>
                  <a:close/>
                </a:path>
              </a:pathLst>
            </a:custGeom>
            <a:ln w="38099">
              <a:solidFill>
                <a:srgbClr val="00FF00"/>
              </a:solidFill>
            </a:ln>
          </p:spPr>
          <p:txBody>
            <a:bodyPr wrap="square" lIns="0" tIns="0" rIns="0" bIns="0" rtlCol="0"/>
            <a:lstStyle/>
            <a:p>
              <a:endParaRPr/>
            </a:p>
          </p:txBody>
        </p:sp>
      </p:grpSp>
      <p:sp>
        <p:nvSpPr>
          <p:cNvPr id="7" name="object 6">
            <a:extLst>
              <a:ext uri="{FF2B5EF4-FFF2-40B4-BE49-F238E27FC236}">
                <a16:creationId xmlns:a16="http://schemas.microsoft.com/office/drawing/2014/main" id="{22E1A3E5-FF88-4108-B9CF-66C103274B2D}"/>
              </a:ext>
            </a:extLst>
          </p:cNvPr>
          <p:cNvSpPr/>
          <p:nvPr/>
        </p:nvSpPr>
        <p:spPr>
          <a:xfrm>
            <a:off x="233838" y="3925543"/>
            <a:ext cx="3105368" cy="2066795"/>
          </a:xfrm>
          <a:prstGeom prst="rect">
            <a:avLst/>
          </a:prstGeom>
          <a:blipFill>
            <a:blip r:embed="rId2" cstate="print"/>
            <a:stretch>
              <a:fillRect/>
            </a:stretch>
          </a:blipFill>
        </p:spPr>
        <p:txBody>
          <a:bodyPr wrap="square" lIns="0" tIns="0" rIns="0" bIns="0" rtlCol="0"/>
          <a:lstStyle/>
          <a:p>
            <a:endParaRPr/>
          </a:p>
        </p:txBody>
      </p:sp>
      <p:grpSp>
        <p:nvGrpSpPr>
          <p:cNvPr id="8" name="object 7">
            <a:extLst>
              <a:ext uri="{FF2B5EF4-FFF2-40B4-BE49-F238E27FC236}">
                <a16:creationId xmlns:a16="http://schemas.microsoft.com/office/drawing/2014/main" id="{7928E143-CF34-4A9F-8505-BFB7B094CF60}"/>
              </a:ext>
            </a:extLst>
          </p:cNvPr>
          <p:cNvGrpSpPr/>
          <p:nvPr/>
        </p:nvGrpSpPr>
        <p:grpSpPr>
          <a:xfrm>
            <a:off x="3518333" y="4897345"/>
            <a:ext cx="1648460" cy="123189"/>
            <a:chOff x="3466543" y="3470805"/>
            <a:chExt cx="1648460" cy="123189"/>
          </a:xfrm>
        </p:grpSpPr>
        <p:sp>
          <p:nvSpPr>
            <p:cNvPr id="9" name="object 8">
              <a:extLst>
                <a:ext uri="{FF2B5EF4-FFF2-40B4-BE49-F238E27FC236}">
                  <a16:creationId xmlns:a16="http://schemas.microsoft.com/office/drawing/2014/main" id="{854C2589-3D47-4F66-A7EB-30C577A7929C}"/>
                </a:ext>
              </a:extLst>
            </p:cNvPr>
            <p:cNvSpPr/>
            <p:nvPr/>
          </p:nvSpPr>
          <p:spPr>
            <a:xfrm>
              <a:off x="3466543" y="3532292"/>
              <a:ext cx="1504950" cy="0"/>
            </a:xfrm>
            <a:custGeom>
              <a:avLst/>
              <a:gdLst/>
              <a:ahLst/>
              <a:cxnLst/>
              <a:rect l="l" t="t" r="r" b="b"/>
              <a:pathLst>
                <a:path w="1504950">
                  <a:moveTo>
                    <a:pt x="0" y="0"/>
                  </a:moveTo>
                  <a:lnTo>
                    <a:pt x="1504346" y="0"/>
                  </a:lnTo>
                </a:path>
              </a:pathLst>
            </a:custGeom>
            <a:ln w="28574">
              <a:solidFill>
                <a:srgbClr val="666666"/>
              </a:solidFill>
            </a:ln>
          </p:spPr>
          <p:txBody>
            <a:bodyPr wrap="square" lIns="0" tIns="0" rIns="0" bIns="0" rtlCol="0"/>
            <a:lstStyle/>
            <a:p>
              <a:endParaRPr/>
            </a:p>
          </p:txBody>
        </p:sp>
        <p:sp>
          <p:nvSpPr>
            <p:cNvPr id="11" name="object 9">
              <a:extLst>
                <a:ext uri="{FF2B5EF4-FFF2-40B4-BE49-F238E27FC236}">
                  <a16:creationId xmlns:a16="http://schemas.microsoft.com/office/drawing/2014/main" id="{6EBD7ABC-21DB-4677-99D8-F7FBD7726451}"/>
                </a:ext>
              </a:extLst>
            </p:cNvPr>
            <p:cNvSpPr/>
            <p:nvPr/>
          </p:nvSpPr>
          <p:spPr>
            <a:xfrm>
              <a:off x="4956602" y="3470805"/>
              <a:ext cx="158249" cy="122974"/>
            </a:xfrm>
            <a:prstGeom prst="rect">
              <a:avLst/>
            </a:prstGeom>
            <a:blipFill>
              <a:blip r:embed="rId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52084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606" y="-57750"/>
            <a:ext cx="7886700" cy="1325563"/>
          </a:xfrm>
        </p:spPr>
        <p:txBody>
          <a:bodyPr>
            <a:normAutofit/>
          </a:bodyPr>
          <a:lstStyle/>
          <a:p>
            <a:r>
              <a:rPr lang="en-US" sz="3600" b="1" dirty="0"/>
              <a:t>Selective search</a:t>
            </a:r>
          </a:p>
        </p:txBody>
      </p:sp>
      <p:sp>
        <p:nvSpPr>
          <p:cNvPr id="6" name="Content Placeholder 5"/>
          <p:cNvSpPr>
            <a:spLocks noGrp="1"/>
          </p:cNvSpPr>
          <p:nvPr>
            <p:ph idx="1"/>
          </p:nvPr>
        </p:nvSpPr>
        <p:spPr>
          <a:xfrm>
            <a:off x="628650" y="1126778"/>
            <a:ext cx="7886700" cy="4351338"/>
          </a:xfrm>
        </p:spPr>
        <p:txBody>
          <a:bodyPr/>
          <a:lstStyle/>
          <a:p>
            <a:pPr marL="457200" indent="-457200">
              <a:buFont typeface="Arial"/>
              <a:buChar char="•"/>
            </a:pPr>
            <a:r>
              <a:rPr lang="en-US" sz="2400" dirty="0"/>
              <a:t>Use hierarchical segmentation: start with small </a:t>
            </a:r>
            <a:r>
              <a:rPr lang="en-US" sz="2400" i="1" dirty="0"/>
              <a:t>super pixels</a:t>
            </a:r>
            <a:r>
              <a:rPr lang="en-US" sz="2400" dirty="0"/>
              <a:t> and merge based on diverse cues</a:t>
            </a:r>
          </a:p>
        </p:txBody>
      </p:sp>
      <p:pic>
        <p:nvPicPr>
          <p:cNvPr id="4" name="Picture 3" descr="Screen Shot 2016-04-21 at 12.50.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988" y="2082647"/>
            <a:ext cx="8305800" cy="3931215"/>
          </a:xfrm>
          <a:prstGeom prst="rect">
            <a:avLst/>
          </a:prstGeom>
        </p:spPr>
      </p:pic>
    </p:spTree>
    <p:extLst>
      <p:ext uri="{BB962C8B-B14F-4D97-AF65-F5344CB8AC3E}">
        <p14:creationId xmlns:p14="http://schemas.microsoft.com/office/powerpoint/2010/main" val="1986619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close up of many different pictures&#10;&#10;Description generated with high confidence">
            <a:extLst>
              <a:ext uri="{FF2B5EF4-FFF2-40B4-BE49-F238E27FC236}">
                <a16:creationId xmlns:a16="http://schemas.microsoft.com/office/drawing/2014/main" id="{D8D86967-D24C-487E-9BAF-1BEFD2A19F3C}"/>
              </a:ext>
            </a:extLst>
          </p:cNvPr>
          <p:cNvPicPr>
            <a:picLocks noChangeAspect="1"/>
          </p:cNvPicPr>
          <p:nvPr/>
        </p:nvPicPr>
        <p:blipFill>
          <a:blip r:embed="rId2"/>
          <a:stretch>
            <a:fillRect/>
          </a:stretch>
        </p:blipFill>
        <p:spPr>
          <a:xfrm>
            <a:off x="482600" y="1087819"/>
            <a:ext cx="8178799" cy="4682361"/>
          </a:xfrm>
          <a:prstGeom prst="rect">
            <a:avLst/>
          </a:prstGeom>
        </p:spPr>
      </p:pic>
    </p:spTree>
    <p:extLst>
      <p:ext uri="{BB962C8B-B14F-4D97-AF65-F5344CB8AC3E}">
        <p14:creationId xmlns:p14="http://schemas.microsoft.com/office/powerpoint/2010/main" val="1097804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770" y="191480"/>
            <a:ext cx="6522512" cy="520655"/>
          </a:xfrm>
          <a:prstGeom prst="rect">
            <a:avLst/>
          </a:prstGeom>
        </p:spPr>
        <p:txBody>
          <a:bodyPr vert="horz" wrap="square" lIns="0" tIns="12700" rIns="0" bIns="0" rtlCol="0" anchor="ctr">
            <a:spAutoFit/>
          </a:bodyPr>
          <a:lstStyle/>
          <a:p>
            <a:pPr marL="12700">
              <a:lnSpc>
                <a:spcPct val="100000"/>
              </a:lnSpc>
              <a:spcBef>
                <a:spcPts val="100"/>
              </a:spcBef>
            </a:pPr>
            <a:r>
              <a:rPr b="1" spc="70" dirty="0"/>
              <a:t>Object</a:t>
            </a:r>
            <a:r>
              <a:rPr b="1" spc="-150" dirty="0"/>
              <a:t> </a:t>
            </a:r>
            <a:r>
              <a:rPr b="1" spc="90" dirty="0"/>
              <a:t>Detection</a:t>
            </a:r>
            <a:r>
              <a:rPr b="1" spc="-145" dirty="0"/>
              <a:t> </a:t>
            </a:r>
            <a:r>
              <a:rPr b="1" spc="155" dirty="0"/>
              <a:t>with</a:t>
            </a:r>
            <a:r>
              <a:rPr b="1" spc="-145" dirty="0"/>
              <a:t> </a:t>
            </a:r>
            <a:r>
              <a:rPr b="1" spc="-100" dirty="0"/>
              <a:t>CNNs:</a:t>
            </a:r>
            <a:r>
              <a:rPr b="1" spc="-145" dirty="0"/>
              <a:t> </a:t>
            </a:r>
            <a:r>
              <a:rPr b="1" spc="-125" dirty="0"/>
              <a:t>R-CNN</a:t>
            </a:r>
          </a:p>
        </p:txBody>
      </p:sp>
      <p:sp>
        <p:nvSpPr>
          <p:cNvPr id="3" name="object 3"/>
          <p:cNvSpPr/>
          <p:nvPr/>
        </p:nvSpPr>
        <p:spPr>
          <a:xfrm>
            <a:off x="144118" y="3269773"/>
            <a:ext cx="8855764" cy="2515765"/>
          </a:xfrm>
          <a:prstGeom prst="rect">
            <a:avLst/>
          </a:prstGeom>
          <a:blipFill>
            <a:blip r:embed="rId2" cstate="print"/>
            <a:stretch>
              <a:fillRect/>
            </a:stretch>
          </a:blipFill>
        </p:spPr>
        <p:txBody>
          <a:bodyPr wrap="square" lIns="0" tIns="0" rIns="0" bIns="0" rtlCol="0"/>
          <a:lstStyle/>
          <a:p>
            <a:endParaRPr/>
          </a:p>
        </p:txBody>
      </p:sp>
      <p:sp>
        <p:nvSpPr>
          <p:cNvPr id="4" name="Rectangle 3">
            <a:extLst>
              <a:ext uri="{FF2B5EF4-FFF2-40B4-BE49-F238E27FC236}">
                <a16:creationId xmlns:a16="http://schemas.microsoft.com/office/drawing/2014/main" id="{86B04330-3006-4E16-8A0A-33B16F210717}"/>
              </a:ext>
            </a:extLst>
          </p:cNvPr>
          <p:cNvSpPr/>
          <p:nvPr/>
        </p:nvSpPr>
        <p:spPr>
          <a:xfrm>
            <a:off x="219770" y="1241274"/>
            <a:ext cx="8704460" cy="1323439"/>
          </a:xfrm>
          <a:prstGeom prst="rect">
            <a:avLst/>
          </a:prstGeom>
        </p:spPr>
        <p:txBody>
          <a:bodyPr wrap="square">
            <a:spAutoFit/>
          </a:bodyPr>
          <a:lstStyle/>
          <a:p>
            <a:r>
              <a:rPr lang="en-IN" sz="2000" dirty="0">
                <a:latin typeface="CMR12"/>
              </a:rPr>
              <a:t>There </a:t>
            </a:r>
            <a:r>
              <a:rPr lang="en-US" sz="2000" dirty="0">
                <a:latin typeface="CMR12"/>
              </a:rPr>
              <a:t>are 3 important parts of R-CNN:</a:t>
            </a:r>
          </a:p>
          <a:p>
            <a:r>
              <a:rPr lang="en-US" sz="2000" dirty="0">
                <a:latin typeface="CMR12"/>
              </a:rPr>
              <a:t>1. Run Selective Search to generate probable objects.</a:t>
            </a:r>
          </a:p>
          <a:p>
            <a:r>
              <a:rPr lang="en-US" sz="2000" dirty="0">
                <a:latin typeface="CMR12"/>
              </a:rPr>
              <a:t>2. Feed </a:t>
            </a:r>
            <a:r>
              <a:rPr lang="en-US" sz="2000" dirty="0"/>
              <a:t>these</a:t>
            </a:r>
            <a:r>
              <a:rPr lang="en-US" sz="2000" dirty="0">
                <a:latin typeface="CMR12"/>
              </a:rPr>
              <a:t> patches to CNN, followed by SVM to predict the class of each </a:t>
            </a:r>
            <a:r>
              <a:rPr lang="en-IN" sz="2000" dirty="0">
                <a:latin typeface="CMR12"/>
              </a:rPr>
              <a:t>patch.</a:t>
            </a:r>
          </a:p>
          <a:p>
            <a:r>
              <a:rPr lang="en-US" sz="2000" dirty="0">
                <a:latin typeface="CMR12"/>
              </a:rPr>
              <a:t>3. Optimize patches by training bounding box regression separately.</a:t>
            </a:r>
            <a:endParaRPr lang="en-IN" sz="2000" dirty="0"/>
          </a:p>
        </p:txBody>
      </p:sp>
    </p:spTree>
    <p:extLst>
      <p:ext uri="{BB962C8B-B14F-4D97-AF65-F5344CB8AC3E}">
        <p14:creationId xmlns:p14="http://schemas.microsoft.com/office/powerpoint/2010/main" val="1178221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1326809"/>
            <a:ext cx="3512026" cy="520655"/>
          </a:xfrm>
          <a:prstGeom prst="rect">
            <a:avLst/>
          </a:prstGeom>
        </p:spPr>
        <p:txBody>
          <a:bodyPr vert="horz" wrap="square" lIns="0" tIns="12700" rIns="0" bIns="0" rtlCol="0" anchor="ctr">
            <a:spAutoFit/>
          </a:bodyPr>
          <a:lstStyle/>
          <a:p>
            <a:pPr marL="12700">
              <a:lnSpc>
                <a:spcPct val="100000"/>
              </a:lnSpc>
              <a:spcBef>
                <a:spcPts val="100"/>
              </a:spcBef>
            </a:pPr>
            <a:r>
              <a:rPr spc="-120" dirty="0"/>
              <a:t>R-CNN:</a:t>
            </a:r>
            <a:r>
              <a:rPr spc="-200" dirty="0"/>
              <a:t> </a:t>
            </a:r>
            <a:r>
              <a:rPr spc="30" dirty="0"/>
              <a:t>Problem</a:t>
            </a:r>
          </a:p>
        </p:txBody>
      </p:sp>
      <p:sp>
        <p:nvSpPr>
          <p:cNvPr id="3" name="object 3"/>
          <p:cNvSpPr txBox="1"/>
          <p:nvPr/>
        </p:nvSpPr>
        <p:spPr>
          <a:xfrm>
            <a:off x="654149" y="2679950"/>
            <a:ext cx="7223759" cy="749050"/>
          </a:xfrm>
          <a:prstGeom prst="rect">
            <a:avLst/>
          </a:prstGeom>
        </p:spPr>
        <p:txBody>
          <a:bodyPr vert="horz" wrap="square" lIns="0" tIns="27939" rIns="0" bIns="0" rtlCol="0">
            <a:spAutoFit/>
          </a:bodyPr>
          <a:lstStyle/>
          <a:p>
            <a:pPr marL="12066" marR="130810">
              <a:lnSpc>
                <a:spcPts val="2850"/>
              </a:lnSpc>
              <a:spcBef>
                <a:spcPts val="219"/>
              </a:spcBef>
              <a:tabLst>
                <a:tab pos="495300" algn="l"/>
                <a:tab pos="495934" algn="l"/>
              </a:tabLst>
            </a:pPr>
            <a:r>
              <a:rPr sz="2400" spc="-5" dirty="0">
                <a:latin typeface="Arial"/>
                <a:cs typeface="Arial"/>
              </a:rPr>
              <a:t>Slow at test-time: need to </a:t>
            </a:r>
            <a:r>
              <a:rPr sz="2400" dirty="0">
                <a:latin typeface="Arial"/>
                <a:cs typeface="Arial"/>
              </a:rPr>
              <a:t>run </a:t>
            </a:r>
            <a:r>
              <a:rPr sz="2400" spc="-5" dirty="0">
                <a:latin typeface="Arial"/>
                <a:cs typeface="Arial"/>
              </a:rPr>
              <a:t>full forward pass of  </a:t>
            </a:r>
            <a:r>
              <a:rPr lang="en-US" sz="2400" spc="-5" dirty="0">
                <a:latin typeface="Arial"/>
                <a:cs typeface="Arial"/>
              </a:rPr>
              <a:t>     </a:t>
            </a:r>
            <a:r>
              <a:rPr sz="2400" spc="-5" dirty="0">
                <a:latin typeface="Arial"/>
                <a:cs typeface="Arial"/>
              </a:rPr>
              <a:t>CNN for each </a:t>
            </a:r>
            <a:r>
              <a:rPr sz="2400" dirty="0">
                <a:latin typeface="Arial"/>
                <a:cs typeface="Arial"/>
              </a:rPr>
              <a:t>region</a:t>
            </a:r>
            <a:r>
              <a:rPr sz="2400" spc="-20" dirty="0">
                <a:latin typeface="Arial"/>
                <a:cs typeface="Arial"/>
              </a:rPr>
              <a:t> </a:t>
            </a:r>
            <a:r>
              <a:rPr sz="2400" spc="-5" dirty="0">
                <a:latin typeface="Arial"/>
                <a:cs typeface="Arial"/>
              </a:rPr>
              <a:t>proposal</a:t>
            </a:r>
            <a:endParaRPr sz="2400" dirty="0">
              <a:latin typeface="Arial"/>
              <a:cs typeface="Arial"/>
            </a:endParaRPr>
          </a:p>
        </p:txBody>
      </p:sp>
      <p:sp>
        <p:nvSpPr>
          <p:cNvPr id="6" name="Rectangle 5">
            <a:extLst>
              <a:ext uri="{FF2B5EF4-FFF2-40B4-BE49-F238E27FC236}">
                <a16:creationId xmlns:a16="http://schemas.microsoft.com/office/drawing/2014/main" id="{B8A47AE1-B926-4CEB-8C49-B51A138F3FE2}"/>
              </a:ext>
            </a:extLst>
          </p:cNvPr>
          <p:cNvSpPr/>
          <p:nvPr/>
        </p:nvSpPr>
        <p:spPr>
          <a:xfrm>
            <a:off x="1019908" y="5269581"/>
            <a:ext cx="6858000" cy="523220"/>
          </a:xfrm>
          <a:prstGeom prst="rect">
            <a:avLst/>
          </a:prstGeom>
        </p:spPr>
        <p:txBody>
          <a:bodyPr wrap="square">
            <a:spAutoFit/>
          </a:bodyPr>
          <a:lstStyle/>
          <a:p>
            <a:pPr marL="12700">
              <a:spcBef>
                <a:spcPts val="100"/>
              </a:spcBef>
            </a:pPr>
            <a:r>
              <a:rPr lang="en-US" sz="2800" spc="-5" dirty="0">
                <a:latin typeface="Arial"/>
                <a:cs typeface="Arial"/>
              </a:rPr>
              <a:t>Solution: </a:t>
            </a:r>
            <a:r>
              <a:rPr lang="en-US" sz="2800" spc="-5" dirty="0">
                <a:highlight>
                  <a:srgbClr val="FFFF00"/>
                </a:highlight>
                <a:latin typeface="Arial"/>
                <a:cs typeface="Arial"/>
              </a:rPr>
              <a:t>Faster R-CNN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4386" y="135648"/>
            <a:ext cx="2893048" cy="520655"/>
          </a:xfrm>
          <a:prstGeom prst="rect">
            <a:avLst/>
          </a:prstGeom>
        </p:spPr>
        <p:txBody>
          <a:bodyPr vert="horz" wrap="square" lIns="0" tIns="12700" rIns="0" bIns="0" rtlCol="0" anchor="ctr">
            <a:spAutoFit/>
          </a:bodyPr>
          <a:lstStyle/>
          <a:p>
            <a:pPr marL="12700">
              <a:lnSpc>
                <a:spcPct val="100000"/>
              </a:lnSpc>
              <a:spcBef>
                <a:spcPts val="100"/>
              </a:spcBef>
            </a:pPr>
            <a:r>
              <a:rPr b="1" spc="5" dirty="0"/>
              <a:t>Faster</a:t>
            </a:r>
            <a:r>
              <a:rPr b="1" spc="-190" dirty="0"/>
              <a:t> </a:t>
            </a:r>
            <a:r>
              <a:rPr b="1" spc="-125" dirty="0"/>
              <a:t>R-CNN</a:t>
            </a:r>
          </a:p>
        </p:txBody>
      </p:sp>
      <p:sp>
        <p:nvSpPr>
          <p:cNvPr id="11" name="Rectangle 10">
            <a:extLst>
              <a:ext uri="{FF2B5EF4-FFF2-40B4-BE49-F238E27FC236}">
                <a16:creationId xmlns:a16="http://schemas.microsoft.com/office/drawing/2014/main" id="{CFECBFA5-A387-4F90-AE27-85C38863F15B}"/>
              </a:ext>
            </a:extLst>
          </p:cNvPr>
          <p:cNvSpPr/>
          <p:nvPr/>
        </p:nvSpPr>
        <p:spPr>
          <a:xfrm>
            <a:off x="314386" y="649963"/>
            <a:ext cx="8316299" cy="2785378"/>
          </a:xfrm>
          <a:prstGeom prst="rect">
            <a:avLst/>
          </a:prstGeom>
        </p:spPr>
        <p:txBody>
          <a:bodyPr wrap="square">
            <a:spAutoFit/>
          </a:bodyPr>
          <a:lstStyle/>
          <a:p>
            <a:r>
              <a:rPr lang="en-US" sz="1750" dirty="0">
                <a:cs typeface="Arial" panose="020B0604020202020204" pitchFamily="34" charset="0"/>
              </a:rPr>
              <a:t>Faster R-CNN is an object detection framework based on deep convolutional net-</a:t>
            </a:r>
          </a:p>
          <a:p>
            <a:r>
              <a:rPr lang="en-US" sz="1750" dirty="0">
                <a:cs typeface="Arial" panose="020B0604020202020204" pitchFamily="34" charset="0"/>
              </a:rPr>
              <a:t>works, which includes a </a:t>
            </a:r>
            <a:r>
              <a:rPr lang="en-US" sz="1750" dirty="0">
                <a:highlight>
                  <a:srgbClr val="FFFF00"/>
                </a:highlight>
                <a:cs typeface="Arial" panose="020B0604020202020204" pitchFamily="34" charset="0"/>
              </a:rPr>
              <a:t>Region Proposal Network (RPN) </a:t>
            </a:r>
            <a:r>
              <a:rPr lang="en-US" sz="1750" dirty="0">
                <a:cs typeface="Arial" panose="020B0604020202020204" pitchFamily="34" charset="0"/>
              </a:rPr>
              <a:t>and an Object Detection</a:t>
            </a:r>
          </a:p>
          <a:p>
            <a:r>
              <a:rPr lang="en-US" sz="1750" dirty="0">
                <a:cs typeface="Arial" panose="020B0604020202020204" pitchFamily="34" charset="0"/>
              </a:rPr>
              <a:t>Network. It is based on R-CNN which uses a multi-phased approach to object de-</a:t>
            </a:r>
          </a:p>
          <a:p>
            <a:r>
              <a:rPr lang="en-US" sz="1750" dirty="0">
                <a:cs typeface="Arial" panose="020B0604020202020204" pitchFamily="34" charset="0"/>
              </a:rPr>
              <a:t>tection. R-CNN used Selective search to determine region proposals, pushes these</a:t>
            </a:r>
          </a:p>
          <a:p>
            <a:r>
              <a:rPr lang="en-US" sz="1750" dirty="0">
                <a:cs typeface="Arial" panose="020B0604020202020204" pitchFamily="34" charset="0"/>
              </a:rPr>
              <a:t>through a classification network and then uses an </a:t>
            </a:r>
            <a:r>
              <a:rPr lang="en-US" sz="1750" dirty="0">
                <a:highlight>
                  <a:srgbClr val="FFFF00"/>
                </a:highlight>
                <a:cs typeface="Arial" panose="020B0604020202020204" pitchFamily="34" charset="0"/>
              </a:rPr>
              <a:t>SVM</a:t>
            </a:r>
            <a:r>
              <a:rPr lang="en-US" sz="1750" dirty="0">
                <a:cs typeface="Arial" panose="020B0604020202020204" pitchFamily="34" charset="0"/>
              </a:rPr>
              <a:t> to classify the different</a:t>
            </a:r>
          </a:p>
          <a:p>
            <a:r>
              <a:rPr lang="en-US" sz="1750" dirty="0">
                <a:cs typeface="Arial" panose="020B0604020202020204" pitchFamily="34" charset="0"/>
              </a:rPr>
              <a:t>regions. Instead of using default bounding boxes, Faster R-CNN has a Region Proposal Network</a:t>
            </a:r>
          </a:p>
          <a:p>
            <a:r>
              <a:rPr lang="en-US" sz="1750" dirty="0">
                <a:cs typeface="Arial" panose="020B0604020202020204" pitchFamily="34" charset="0"/>
              </a:rPr>
              <a:t>(RPN) to generate a set of regions. The RPN is implemented as a fully convolutional network that predicts object</a:t>
            </a:r>
          </a:p>
          <a:p>
            <a:r>
              <a:rPr lang="en-US" sz="1750" dirty="0">
                <a:cs typeface="Arial" panose="020B0604020202020204" pitchFamily="34" charset="0"/>
              </a:rPr>
              <a:t>bounds and objectness scores at each position.</a:t>
            </a:r>
            <a:endParaRPr lang="en-IN" sz="1750" dirty="0">
              <a:cs typeface="Arial" panose="020B0604020202020204" pitchFamily="34" charset="0"/>
            </a:endParaRPr>
          </a:p>
        </p:txBody>
      </p:sp>
      <p:pic>
        <p:nvPicPr>
          <p:cNvPr id="12" name="Picture 11">
            <a:extLst>
              <a:ext uri="{FF2B5EF4-FFF2-40B4-BE49-F238E27FC236}">
                <a16:creationId xmlns:a16="http://schemas.microsoft.com/office/drawing/2014/main" id="{1ADB7D4D-9D5C-4A3F-B156-D87ACDB14674}"/>
              </a:ext>
            </a:extLst>
          </p:cNvPr>
          <p:cNvPicPr>
            <a:picLocks noChangeAspect="1"/>
          </p:cNvPicPr>
          <p:nvPr/>
        </p:nvPicPr>
        <p:blipFill>
          <a:blip r:embed="rId2"/>
          <a:stretch>
            <a:fillRect/>
          </a:stretch>
        </p:blipFill>
        <p:spPr>
          <a:xfrm>
            <a:off x="1592323" y="3429000"/>
            <a:ext cx="5245968" cy="334701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2699" y="132574"/>
            <a:ext cx="7886700" cy="1028487"/>
          </a:xfrm>
          <a:prstGeom prst="rect">
            <a:avLst/>
          </a:prstGeom>
        </p:spPr>
        <p:txBody>
          <a:bodyPr vert="horz" wrap="square" lIns="0" tIns="12700" rIns="0" bIns="0" rtlCol="0" anchor="ctr">
            <a:spAutoFit/>
          </a:bodyPr>
          <a:lstStyle/>
          <a:p>
            <a:pPr marL="12700">
              <a:lnSpc>
                <a:spcPct val="100000"/>
              </a:lnSpc>
              <a:spcBef>
                <a:spcPts val="100"/>
              </a:spcBef>
            </a:pPr>
            <a:r>
              <a:rPr lang="en-IN" b="1" spc="5" dirty="0"/>
              <a:t>Region </a:t>
            </a:r>
            <a:r>
              <a:rPr lang="en-IN" b="1" spc="20" dirty="0"/>
              <a:t>Proposal</a:t>
            </a:r>
            <a:r>
              <a:rPr lang="en-IN" b="1" spc="-335" dirty="0"/>
              <a:t> </a:t>
            </a:r>
            <a:r>
              <a:rPr lang="en-IN" b="1" spc="114" dirty="0"/>
              <a:t>Network</a:t>
            </a:r>
            <a:r>
              <a:rPr lang="en-US" b="1" spc="114" dirty="0"/>
              <a:t> </a:t>
            </a:r>
            <a:r>
              <a:rPr lang="en-IN" sz="3200" b="1" i="0" u="none" strike="noStrike" baseline="0" dirty="0">
                <a:latin typeface="CMBX12"/>
              </a:rPr>
              <a:t>:</a:t>
            </a:r>
            <a:br>
              <a:rPr lang="en-IN" sz="3200" b="1" i="0" u="none" strike="noStrike" baseline="0" dirty="0">
                <a:latin typeface="CMBX12"/>
              </a:rPr>
            </a:br>
            <a:endParaRPr b="1" spc="114" dirty="0"/>
          </a:p>
        </p:txBody>
      </p:sp>
      <p:sp>
        <p:nvSpPr>
          <p:cNvPr id="9" name="Rectangle 8">
            <a:extLst>
              <a:ext uri="{FF2B5EF4-FFF2-40B4-BE49-F238E27FC236}">
                <a16:creationId xmlns:a16="http://schemas.microsoft.com/office/drawing/2014/main" id="{DBDD48E8-AE5E-4559-939D-F40D860104FA}"/>
              </a:ext>
            </a:extLst>
          </p:cNvPr>
          <p:cNvSpPr/>
          <p:nvPr/>
        </p:nvSpPr>
        <p:spPr>
          <a:xfrm>
            <a:off x="322442" y="772883"/>
            <a:ext cx="8174444" cy="2585323"/>
          </a:xfrm>
          <a:prstGeom prst="rect">
            <a:avLst/>
          </a:prstGeom>
        </p:spPr>
        <p:txBody>
          <a:bodyPr wrap="square">
            <a:spAutoFit/>
          </a:bodyPr>
          <a:lstStyle/>
          <a:p>
            <a:r>
              <a:rPr lang="en-US" dirty="0"/>
              <a:t>A Region Proposal Network (RPN) takes an image (of any size) as input and out-</a:t>
            </a:r>
          </a:p>
          <a:p>
            <a:r>
              <a:rPr lang="en-US" dirty="0"/>
              <a:t>puts a set of rectangular object proposals, each with an objectness score. The</a:t>
            </a:r>
          </a:p>
          <a:p>
            <a:r>
              <a:rPr lang="en-US" dirty="0"/>
              <a:t>RPN network works with sliding windows across the feature maps</a:t>
            </a:r>
            <a:r>
              <a:rPr lang="en-US" dirty="0">
                <a:highlight>
                  <a:srgbClr val="FFFF00"/>
                </a:highlight>
              </a:rPr>
              <a:t>. At each sliding-</a:t>
            </a:r>
          </a:p>
          <a:p>
            <a:r>
              <a:rPr lang="en-US" dirty="0">
                <a:highlight>
                  <a:srgbClr val="FFFF00"/>
                </a:highlight>
              </a:rPr>
              <a:t>window location or anchor, a set of proposals are computed with various scales and</a:t>
            </a:r>
          </a:p>
          <a:p>
            <a:r>
              <a:rPr lang="en-US" dirty="0">
                <a:highlight>
                  <a:srgbClr val="FFFF00"/>
                </a:highlight>
              </a:rPr>
              <a:t>aspect ratios</a:t>
            </a:r>
            <a:r>
              <a:rPr lang="en-US" dirty="0"/>
              <a:t>. The outcome of the RPN are adjusted bounding boxes, based on the</a:t>
            </a:r>
          </a:p>
          <a:p>
            <a:r>
              <a:rPr lang="en-IN" dirty="0"/>
              <a:t>anchors.</a:t>
            </a:r>
          </a:p>
          <a:p>
            <a:r>
              <a:rPr lang="en-US" dirty="0"/>
              <a:t>The different components are combined in a single setup and are trained either</a:t>
            </a:r>
          </a:p>
          <a:p>
            <a:r>
              <a:rPr lang="en-US" dirty="0"/>
              <a:t>end-to-end or in multiple phases (to improve stability). Another interpretation of</a:t>
            </a:r>
          </a:p>
          <a:p>
            <a:r>
              <a:rPr lang="en-US" dirty="0"/>
              <a:t>the RPN is that it guides the networks attention to interesting regions.</a:t>
            </a:r>
            <a:endParaRPr lang="en-IN" dirty="0">
              <a:latin typeface="Arial" panose="020B0604020202020204" pitchFamily="34" charset="0"/>
              <a:cs typeface="Arial" panose="020B0604020202020204" pitchFamily="34" charset="0"/>
            </a:endParaRPr>
          </a:p>
        </p:txBody>
      </p:sp>
      <p:sp>
        <p:nvSpPr>
          <p:cNvPr id="10" name="object 3">
            <a:extLst>
              <a:ext uri="{FF2B5EF4-FFF2-40B4-BE49-F238E27FC236}">
                <a16:creationId xmlns:a16="http://schemas.microsoft.com/office/drawing/2014/main" id="{EBC1DEC3-135E-4C6F-9F69-3FB075C8A946}"/>
              </a:ext>
            </a:extLst>
          </p:cNvPr>
          <p:cNvSpPr/>
          <p:nvPr/>
        </p:nvSpPr>
        <p:spPr>
          <a:xfrm>
            <a:off x="1448885" y="3358206"/>
            <a:ext cx="5701783" cy="322563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34659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542B6BCC-FC30-47B1-AA63-7511E28F7CFB}"/>
              </a:ext>
            </a:extLst>
          </p:cNvPr>
          <p:cNvSpPr txBox="1">
            <a:spLocks/>
          </p:cNvSpPr>
          <p:nvPr/>
        </p:nvSpPr>
        <p:spPr>
          <a:xfrm>
            <a:off x="-112544" y="120879"/>
            <a:ext cx="6663350" cy="1074653"/>
          </a:xfrm>
          <a:prstGeom prst="rect">
            <a:avLst/>
          </a:prstGeom>
        </p:spPr>
        <p:txBody>
          <a:bodyPr vert="horz" wrap="square" lIns="0" tIns="12700" rIns="0" bIns="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12700">
              <a:lnSpc>
                <a:spcPct val="100000"/>
              </a:lnSpc>
              <a:spcBef>
                <a:spcPts val="100"/>
              </a:spcBef>
            </a:pPr>
            <a:r>
              <a:rPr lang="en-US" sz="3600" b="1" dirty="0"/>
              <a:t>    Anchor Boxes </a:t>
            </a:r>
            <a:r>
              <a:rPr lang="en-US" sz="3200" b="1" dirty="0">
                <a:latin typeface="CMBX12"/>
              </a:rPr>
              <a:t>:</a:t>
            </a:r>
            <a:br>
              <a:rPr lang="en-US" sz="3200" b="1" dirty="0">
                <a:latin typeface="CMBX12"/>
              </a:rPr>
            </a:br>
            <a:endParaRPr lang="en-US" b="1" spc="114" dirty="0"/>
          </a:p>
        </p:txBody>
      </p:sp>
      <p:sp>
        <p:nvSpPr>
          <p:cNvPr id="6" name="Rectangle 5">
            <a:extLst>
              <a:ext uri="{FF2B5EF4-FFF2-40B4-BE49-F238E27FC236}">
                <a16:creationId xmlns:a16="http://schemas.microsoft.com/office/drawing/2014/main" id="{45CB8FD7-D38B-45DB-A632-F9DBEF4FC595}"/>
              </a:ext>
            </a:extLst>
          </p:cNvPr>
          <p:cNvSpPr/>
          <p:nvPr/>
        </p:nvSpPr>
        <p:spPr>
          <a:xfrm>
            <a:off x="257954" y="431549"/>
            <a:ext cx="8886046" cy="2062103"/>
          </a:xfrm>
          <a:prstGeom prst="rect">
            <a:avLst/>
          </a:prstGeom>
        </p:spPr>
        <p:txBody>
          <a:bodyPr wrap="square">
            <a:spAutoFit/>
          </a:bodyPr>
          <a:lstStyle/>
          <a:p>
            <a:endParaRPr lang="en-IN" sz="2000" b="0" i="0" u="none" strike="noStrike" baseline="0" dirty="0">
              <a:latin typeface="CMBX12"/>
            </a:endParaRPr>
          </a:p>
          <a:p>
            <a:r>
              <a:rPr lang="en-US" dirty="0">
                <a:cs typeface="Arial" panose="020B0604020202020204" pitchFamily="34" charset="0"/>
              </a:rPr>
              <a:t>At each sliding-window location, we simultaneously predict k region proposals, so</a:t>
            </a:r>
          </a:p>
          <a:p>
            <a:r>
              <a:rPr lang="en-US" dirty="0">
                <a:cs typeface="Arial" panose="020B0604020202020204" pitchFamily="34" charset="0"/>
              </a:rPr>
              <a:t>the reg layer has 4k outputs encoding the coordinates of k boxes. The cls layer</a:t>
            </a:r>
          </a:p>
          <a:p>
            <a:r>
              <a:rPr lang="en-US" dirty="0">
                <a:cs typeface="Arial" panose="020B0604020202020204" pitchFamily="34" charset="0"/>
              </a:rPr>
              <a:t>outputs 2k scores that estimate probability of object / not-object for each proposal.</a:t>
            </a:r>
          </a:p>
          <a:p>
            <a:r>
              <a:rPr lang="en-US" dirty="0">
                <a:cs typeface="Arial" panose="020B0604020202020204" pitchFamily="34" charset="0"/>
              </a:rPr>
              <a:t>The k proposals are parameterized relative to </a:t>
            </a:r>
            <a:r>
              <a:rPr lang="en-US" dirty="0">
                <a:highlight>
                  <a:srgbClr val="FFFF00"/>
                </a:highlight>
                <a:cs typeface="Arial" panose="020B0604020202020204" pitchFamily="34" charset="0"/>
              </a:rPr>
              <a:t>k reference boxes, called anchors</a:t>
            </a:r>
            <a:r>
              <a:rPr lang="en-US" dirty="0">
                <a:cs typeface="Arial" panose="020B0604020202020204" pitchFamily="34" charset="0"/>
              </a:rPr>
              <a:t>.</a:t>
            </a:r>
            <a:endParaRPr lang="en-IN" dirty="0">
              <a:cs typeface="Arial" panose="020B0604020202020204" pitchFamily="34" charset="0"/>
            </a:endParaRPr>
          </a:p>
          <a:p>
            <a:r>
              <a:rPr lang="en-US" dirty="0">
                <a:cs typeface="Arial" panose="020B0604020202020204" pitchFamily="34" charset="0"/>
              </a:rPr>
              <a:t>Each anchor is centered at the sliding window in question, and is associated with a</a:t>
            </a:r>
          </a:p>
          <a:p>
            <a:r>
              <a:rPr lang="en-IN" dirty="0">
                <a:cs typeface="Arial" panose="020B0604020202020204" pitchFamily="34" charset="0"/>
              </a:rPr>
              <a:t>scale and aspect ratio.</a:t>
            </a:r>
          </a:p>
        </p:txBody>
      </p:sp>
      <p:sp>
        <p:nvSpPr>
          <p:cNvPr id="7" name="object 2">
            <a:extLst>
              <a:ext uri="{FF2B5EF4-FFF2-40B4-BE49-F238E27FC236}">
                <a16:creationId xmlns:a16="http://schemas.microsoft.com/office/drawing/2014/main" id="{844627ED-0EF4-4F5D-AC3A-8E3B63497591}"/>
              </a:ext>
            </a:extLst>
          </p:cNvPr>
          <p:cNvSpPr txBox="1">
            <a:spLocks noGrp="1"/>
          </p:cNvSpPr>
          <p:nvPr>
            <p:ph type="title"/>
          </p:nvPr>
        </p:nvSpPr>
        <p:spPr>
          <a:xfrm>
            <a:off x="257954" y="2493652"/>
            <a:ext cx="7886700" cy="1028487"/>
          </a:xfrm>
          <a:prstGeom prst="rect">
            <a:avLst/>
          </a:prstGeom>
        </p:spPr>
        <p:txBody>
          <a:bodyPr vert="horz" wrap="square" lIns="0" tIns="12700" rIns="0" bIns="0" rtlCol="0" anchor="ctr">
            <a:spAutoFit/>
          </a:bodyPr>
          <a:lstStyle/>
          <a:p>
            <a:pPr marL="12700">
              <a:lnSpc>
                <a:spcPct val="100000"/>
              </a:lnSpc>
              <a:spcBef>
                <a:spcPts val="100"/>
              </a:spcBef>
            </a:pPr>
            <a:r>
              <a:rPr lang="en-IN" b="1" dirty="0"/>
              <a:t>Non-maximum suppression(NMS)</a:t>
            </a:r>
            <a:r>
              <a:rPr lang="en-IN" sz="3200" b="1" i="0" u="none" strike="noStrike" baseline="0" dirty="0">
                <a:latin typeface="CMBX12"/>
              </a:rPr>
              <a:t>:</a:t>
            </a:r>
            <a:br>
              <a:rPr lang="en-IN" sz="3200" b="1" i="0" u="none" strike="noStrike" baseline="0" dirty="0">
                <a:latin typeface="CMBX12"/>
              </a:rPr>
            </a:br>
            <a:endParaRPr b="1" spc="114" dirty="0"/>
          </a:p>
        </p:txBody>
      </p:sp>
      <p:sp>
        <p:nvSpPr>
          <p:cNvPr id="8" name="Rectangle 7">
            <a:extLst>
              <a:ext uri="{FF2B5EF4-FFF2-40B4-BE49-F238E27FC236}">
                <a16:creationId xmlns:a16="http://schemas.microsoft.com/office/drawing/2014/main" id="{B54741EF-C894-4063-8576-5A84F196F294}"/>
              </a:ext>
            </a:extLst>
          </p:cNvPr>
          <p:cNvSpPr/>
          <p:nvPr/>
        </p:nvSpPr>
        <p:spPr>
          <a:xfrm>
            <a:off x="257954" y="3121714"/>
            <a:ext cx="8174444" cy="1200329"/>
          </a:xfrm>
          <a:prstGeom prst="rect">
            <a:avLst/>
          </a:prstGeom>
        </p:spPr>
        <p:txBody>
          <a:bodyPr wrap="square">
            <a:spAutoFit/>
          </a:bodyPr>
          <a:lstStyle/>
          <a:p>
            <a:r>
              <a:rPr lang="en-US" dirty="0"/>
              <a:t>The general idea of non-maximum suppression is </a:t>
            </a:r>
            <a:r>
              <a:rPr lang="en-US" dirty="0">
                <a:highlight>
                  <a:srgbClr val="FFFF00"/>
                </a:highlight>
              </a:rPr>
              <a:t>to reduce the number of detections</a:t>
            </a:r>
          </a:p>
          <a:p>
            <a:r>
              <a:rPr lang="en-US" dirty="0">
                <a:highlight>
                  <a:srgbClr val="FFFF00"/>
                </a:highlight>
              </a:rPr>
              <a:t>in a frame to the actual number of objects present</a:t>
            </a:r>
            <a:r>
              <a:rPr lang="en-US" dirty="0"/>
              <a:t>. If the object in the frame is</a:t>
            </a:r>
          </a:p>
          <a:p>
            <a:r>
              <a:rPr lang="en-US" dirty="0"/>
              <a:t>fairly large and more than 2000 object proposals have been generated, it is quite</a:t>
            </a:r>
          </a:p>
          <a:p>
            <a:r>
              <a:rPr lang="en-US" dirty="0"/>
              <a:t>likely that some of these will have significant overlap with each other and the object.</a:t>
            </a:r>
          </a:p>
        </p:txBody>
      </p:sp>
      <p:sp>
        <p:nvSpPr>
          <p:cNvPr id="9" name="object 2">
            <a:extLst>
              <a:ext uri="{FF2B5EF4-FFF2-40B4-BE49-F238E27FC236}">
                <a16:creationId xmlns:a16="http://schemas.microsoft.com/office/drawing/2014/main" id="{6384D2A0-1AB3-4B40-9027-7370938BA616}"/>
              </a:ext>
            </a:extLst>
          </p:cNvPr>
          <p:cNvSpPr txBox="1">
            <a:spLocks/>
          </p:cNvSpPr>
          <p:nvPr/>
        </p:nvSpPr>
        <p:spPr>
          <a:xfrm>
            <a:off x="257954" y="4524976"/>
            <a:ext cx="6663350" cy="1028487"/>
          </a:xfrm>
          <a:prstGeom prst="rect">
            <a:avLst/>
          </a:prstGeom>
        </p:spPr>
        <p:txBody>
          <a:bodyPr vert="horz" wrap="square" lIns="0" tIns="12700" rIns="0" bIns="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12700">
              <a:lnSpc>
                <a:spcPct val="100000"/>
              </a:lnSpc>
              <a:spcBef>
                <a:spcPts val="100"/>
              </a:spcBef>
            </a:pPr>
            <a:r>
              <a:rPr lang="en-IN" b="1" dirty="0"/>
              <a:t>Support vector machines(SVM)</a:t>
            </a:r>
            <a:r>
              <a:rPr lang="en-US" sz="3200" b="1" dirty="0"/>
              <a:t>:</a:t>
            </a:r>
            <a:br>
              <a:rPr lang="en-US" sz="3200" b="1" dirty="0"/>
            </a:br>
            <a:endParaRPr lang="en-US" b="1" spc="114" dirty="0"/>
          </a:p>
        </p:txBody>
      </p:sp>
      <p:sp>
        <p:nvSpPr>
          <p:cNvPr id="10" name="Rectangle 9">
            <a:extLst>
              <a:ext uri="{FF2B5EF4-FFF2-40B4-BE49-F238E27FC236}">
                <a16:creationId xmlns:a16="http://schemas.microsoft.com/office/drawing/2014/main" id="{36ECD176-6421-4463-86A1-03C5D0B08C5D}"/>
              </a:ext>
            </a:extLst>
          </p:cNvPr>
          <p:cNvSpPr/>
          <p:nvPr/>
        </p:nvSpPr>
        <p:spPr>
          <a:xfrm>
            <a:off x="257954" y="5230297"/>
            <a:ext cx="8886046" cy="646331"/>
          </a:xfrm>
          <a:prstGeom prst="rect">
            <a:avLst/>
          </a:prstGeom>
        </p:spPr>
        <p:txBody>
          <a:bodyPr wrap="square">
            <a:spAutoFit/>
          </a:bodyPr>
          <a:lstStyle/>
          <a:p>
            <a:r>
              <a:rPr lang="en-US" dirty="0"/>
              <a:t>A best suitable hyperplane is constructed between 2 classes which</a:t>
            </a:r>
          </a:p>
          <a:p>
            <a:r>
              <a:rPr lang="en-US" dirty="0"/>
              <a:t>describes the class on which the new object will lie.</a:t>
            </a:r>
            <a:endParaRPr lang="en-IN" sz="2000" b="0" i="0" u="none" strike="noStrike" baseline="0" dirty="0">
              <a:latin typeface="CMBX12"/>
            </a:endParaRPr>
          </a:p>
        </p:txBody>
      </p:sp>
      <p:pic>
        <p:nvPicPr>
          <p:cNvPr id="11" name="Picture 2" descr="Image result for svm">
            <a:extLst>
              <a:ext uri="{FF2B5EF4-FFF2-40B4-BE49-F238E27FC236}">
                <a16:creationId xmlns:a16="http://schemas.microsoft.com/office/drawing/2014/main" id="{1A476BC1-4098-4F71-9751-9FEE8D7C1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0806" y="4389600"/>
            <a:ext cx="2323657" cy="227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723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a:extLst>
              <a:ext uri="{FF2B5EF4-FFF2-40B4-BE49-F238E27FC236}">
                <a16:creationId xmlns:a16="http://schemas.microsoft.com/office/drawing/2014/main" id="{80227D67-2EEE-41F1-9F29-3F759A0CEA9D}"/>
              </a:ext>
            </a:extLst>
          </p:cNvPr>
          <p:cNvSpPr>
            <a:spLocks noGrp="1" noChangeArrowheads="1"/>
          </p:cNvSpPr>
          <p:nvPr>
            <p:ph type="title"/>
          </p:nvPr>
        </p:nvSpPr>
        <p:spPr>
          <a:xfrm>
            <a:off x="214313" y="-1098"/>
            <a:ext cx="7886700" cy="1325563"/>
          </a:xfrm>
        </p:spPr>
        <p:txBody>
          <a:bodyPr/>
          <a:lstStyle/>
          <a:p>
            <a:r>
              <a:rPr lang="en-US" altLang="en-US" dirty="0"/>
              <a:t>Detection—Challenges</a:t>
            </a:r>
          </a:p>
        </p:txBody>
      </p:sp>
      <p:sp>
        <p:nvSpPr>
          <p:cNvPr id="456707" name="Text Box 3">
            <a:extLst>
              <a:ext uri="{FF2B5EF4-FFF2-40B4-BE49-F238E27FC236}">
                <a16:creationId xmlns:a16="http://schemas.microsoft.com/office/drawing/2014/main" id="{F5B1197D-8BB5-48D7-824E-4D0930850CE6}"/>
              </a:ext>
            </a:extLst>
          </p:cNvPr>
          <p:cNvSpPr txBox="1">
            <a:spLocks noChangeArrowheads="1"/>
          </p:cNvSpPr>
          <p:nvPr/>
        </p:nvSpPr>
        <p:spPr bwMode="auto">
          <a:xfrm>
            <a:off x="882650" y="1308441"/>
            <a:ext cx="7642225" cy="230832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eaLnBrk="0" hangingPunct="0">
              <a:buFontTx/>
              <a:buAutoNum type="arabicPeriod"/>
            </a:pPr>
            <a:r>
              <a:rPr lang="en-US" altLang="en-US" dirty="0">
                <a:latin typeface="Arial" panose="020B0604020202020204" pitchFamily="34" charset="0"/>
              </a:rPr>
              <a:t>Classifier must generalize over all exemplars of one class.</a:t>
            </a:r>
          </a:p>
          <a:p>
            <a:pPr eaLnBrk="0" hangingPunct="0">
              <a:buFontTx/>
              <a:buAutoNum type="arabicPeriod"/>
            </a:pPr>
            <a:endParaRPr lang="en-US" altLang="en-US" dirty="0">
              <a:latin typeface="Arial" panose="020B0604020202020204" pitchFamily="34" charset="0"/>
            </a:endParaRPr>
          </a:p>
          <a:p>
            <a:pPr eaLnBrk="0" hangingPunct="0">
              <a:buFontTx/>
              <a:buAutoNum type="arabicPeriod"/>
            </a:pPr>
            <a:r>
              <a:rPr lang="en-US" altLang="en-US" dirty="0">
                <a:latin typeface="Arial" panose="020B0604020202020204" pitchFamily="34" charset="0"/>
              </a:rPr>
              <a:t>High accuracy (small FP rate) required for most applications.</a:t>
            </a:r>
          </a:p>
          <a:p>
            <a:pPr eaLnBrk="0" hangingPunct="0"/>
            <a:endParaRPr lang="en-US" altLang="en-US" dirty="0">
              <a:latin typeface="Arial" panose="020B0604020202020204" pitchFamily="34" charset="0"/>
            </a:endParaRPr>
          </a:p>
        </p:txBody>
      </p:sp>
      <p:pic>
        <p:nvPicPr>
          <p:cNvPr id="456709" name="Picture 5" descr="C:\WINNT\Profiles\heisele\Desktop\chair_01.jpg">
            <a:extLst>
              <a:ext uri="{FF2B5EF4-FFF2-40B4-BE49-F238E27FC236}">
                <a16:creationId xmlns:a16="http://schemas.microsoft.com/office/drawing/2014/main" id="{357AB0B3-D6B0-42BD-B82B-DB4B5D275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6339" y="4655064"/>
            <a:ext cx="1104900" cy="1525588"/>
          </a:xfrm>
          <a:prstGeom prst="rect">
            <a:avLst/>
          </a:prstGeom>
          <a:noFill/>
          <a:extLst>
            <a:ext uri="{909E8E84-426E-40DD-AFC4-6F175D3DCCD1}">
              <a14:hiddenFill xmlns:a14="http://schemas.microsoft.com/office/drawing/2010/main">
                <a:solidFill>
                  <a:srgbClr val="FFFFFF"/>
                </a:solidFill>
              </a14:hiddenFill>
            </a:ext>
          </a:extLst>
        </p:spPr>
      </p:pic>
      <p:pic>
        <p:nvPicPr>
          <p:cNvPr id="456710" name="Picture 6" descr="C:\WINNT\Profiles\heisele\Desktop\chair_02.jpg">
            <a:extLst>
              <a:ext uri="{FF2B5EF4-FFF2-40B4-BE49-F238E27FC236}">
                <a16:creationId xmlns:a16="http://schemas.microsoft.com/office/drawing/2014/main" id="{872441C0-7C15-4FFF-A5D9-617DA989C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7075" y="4488377"/>
            <a:ext cx="890588" cy="1692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5C3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375D227-C5EB-43EA-95DC-CDA6D0C3F0F4}"/>
              </a:ext>
            </a:extLst>
          </p:cNvPr>
          <p:cNvPicPr>
            <a:picLocks noChangeAspect="1"/>
          </p:cNvPicPr>
          <p:nvPr/>
        </p:nvPicPr>
        <p:blipFill>
          <a:blip r:embed="rId2"/>
          <a:stretch>
            <a:fillRect/>
          </a:stretch>
        </p:blipFill>
        <p:spPr>
          <a:xfrm>
            <a:off x="482600" y="1517206"/>
            <a:ext cx="8178799" cy="3823588"/>
          </a:xfrm>
          <a:prstGeom prst="rect">
            <a:avLst/>
          </a:prstGeom>
        </p:spPr>
      </p:pic>
      <p:sp>
        <p:nvSpPr>
          <p:cNvPr id="5" name="Rectangle 4">
            <a:extLst>
              <a:ext uri="{FF2B5EF4-FFF2-40B4-BE49-F238E27FC236}">
                <a16:creationId xmlns:a16="http://schemas.microsoft.com/office/drawing/2014/main" id="{2A9EE20B-336A-4D38-B04B-F3BB77DF4835}"/>
              </a:ext>
            </a:extLst>
          </p:cNvPr>
          <p:cNvSpPr/>
          <p:nvPr/>
        </p:nvSpPr>
        <p:spPr>
          <a:xfrm>
            <a:off x="1960925" y="5340794"/>
            <a:ext cx="5222147" cy="369332"/>
          </a:xfrm>
          <a:prstGeom prst="rect">
            <a:avLst/>
          </a:prstGeom>
        </p:spPr>
        <p:txBody>
          <a:bodyPr wrap="square">
            <a:spAutoFit/>
          </a:bodyPr>
          <a:lstStyle/>
          <a:p>
            <a:r>
              <a:rPr lang="en-US" dirty="0">
                <a:latin typeface="CMR12"/>
              </a:rPr>
              <a:t>An example of NMS in the context of face detection</a:t>
            </a:r>
            <a:endParaRPr lang="en-IN" dirty="0"/>
          </a:p>
        </p:txBody>
      </p:sp>
    </p:spTree>
    <p:extLst>
      <p:ext uri="{BB962C8B-B14F-4D97-AF65-F5344CB8AC3E}">
        <p14:creationId xmlns:p14="http://schemas.microsoft.com/office/powerpoint/2010/main" val="1861486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1326809"/>
            <a:ext cx="2190115" cy="520655"/>
          </a:xfrm>
          <a:prstGeom prst="rect">
            <a:avLst/>
          </a:prstGeom>
        </p:spPr>
        <p:txBody>
          <a:bodyPr vert="horz" wrap="square" lIns="0" tIns="12700" rIns="0" bIns="0" rtlCol="0" anchor="ctr">
            <a:spAutoFit/>
          </a:bodyPr>
          <a:lstStyle/>
          <a:p>
            <a:pPr marL="12700">
              <a:lnSpc>
                <a:spcPct val="100000"/>
              </a:lnSpc>
              <a:spcBef>
                <a:spcPts val="100"/>
              </a:spcBef>
            </a:pPr>
            <a:r>
              <a:rPr spc="5" dirty="0"/>
              <a:t>Faster</a:t>
            </a:r>
            <a:r>
              <a:rPr spc="-190" dirty="0"/>
              <a:t> </a:t>
            </a:r>
            <a:r>
              <a:rPr spc="-125" dirty="0"/>
              <a:t>R-CNN</a:t>
            </a:r>
          </a:p>
        </p:txBody>
      </p:sp>
      <p:graphicFrame>
        <p:nvGraphicFramePr>
          <p:cNvPr id="4" name="object 4"/>
          <p:cNvGraphicFramePr>
            <a:graphicFrameLocks noGrp="1"/>
          </p:cNvGraphicFramePr>
          <p:nvPr>
            <p:extLst>
              <p:ext uri="{D42A27DB-BD31-4B8C-83A1-F6EECF244321}">
                <p14:modId xmlns:p14="http://schemas.microsoft.com/office/powerpoint/2010/main" val="1749962529"/>
              </p:ext>
            </p:extLst>
          </p:nvPr>
        </p:nvGraphicFramePr>
        <p:xfrm>
          <a:off x="1277215" y="2506084"/>
          <a:ext cx="5815964" cy="2388744"/>
        </p:xfrm>
        <a:graphic>
          <a:graphicData uri="http://schemas.openxmlformats.org/drawingml/2006/table">
            <a:tbl>
              <a:tblPr firstRow="1" bandRow="1">
                <a:tableStyleId>{2D5ABB26-0587-4C30-8999-92F81FD0307C}</a:tableStyleId>
              </a:tblPr>
              <a:tblGrid>
                <a:gridCol w="2181860">
                  <a:extLst>
                    <a:ext uri="{9D8B030D-6E8A-4147-A177-3AD203B41FA5}">
                      <a16:colId xmlns:a16="http://schemas.microsoft.com/office/drawing/2014/main" val="20000"/>
                    </a:ext>
                  </a:extLst>
                </a:gridCol>
                <a:gridCol w="1695450">
                  <a:extLst>
                    <a:ext uri="{9D8B030D-6E8A-4147-A177-3AD203B41FA5}">
                      <a16:colId xmlns:a16="http://schemas.microsoft.com/office/drawing/2014/main" val="20001"/>
                    </a:ext>
                  </a:extLst>
                </a:gridCol>
                <a:gridCol w="1938654">
                  <a:extLst>
                    <a:ext uri="{9D8B030D-6E8A-4147-A177-3AD203B41FA5}">
                      <a16:colId xmlns:a16="http://schemas.microsoft.com/office/drawing/2014/main" val="20003"/>
                    </a:ext>
                  </a:extLst>
                </a:gridCol>
              </a:tblGrid>
              <a:tr h="459074">
                <a:tc>
                  <a:txBody>
                    <a:bodyPr/>
                    <a:lstStyle/>
                    <a:p>
                      <a:pPr>
                        <a:lnSpc>
                          <a:spcPct val="100000"/>
                        </a:lnSpc>
                      </a:pPr>
                      <a:endParaRPr sz="15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600"/>
                        </a:spcBef>
                      </a:pPr>
                      <a:r>
                        <a:rPr sz="1800" b="1" spc="-5" dirty="0">
                          <a:latin typeface="Arial"/>
                          <a:cs typeface="Arial"/>
                        </a:rPr>
                        <a:t>R-CNN</a:t>
                      </a:r>
                      <a:endParaRPr sz="1800">
                        <a:latin typeface="Arial"/>
                        <a:cs typeface="Arial"/>
                      </a:endParaRPr>
                    </a:p>
                  </a:txBody>
                  <a:tcPr marL="0" marR="0" marT="762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00"/>
                        </a:spcBef>
                      </a:pPr>
                      <a:r>
                        <a:rPr sz="1800" b="1" spc="-5" dirty="0">
                          <a:latin typeface="Arial"/>
                          <a:cs typeface="Arial"/>
                        </a:rPr>
                        <a:t>Faster</a:t>
                      </a:r>
                      <a:r>
                        <a:rPr sz="1800" b="1" spc="-20" dirty="0">
                          <a:latin typeface="Arial"/>
                          <a:cs typeface="Arial"/>
                        </a:rPr>
                        <a:t> </a:t>
                      </a:r>
                      <a:r>
                        <a:rPr sz="1800" b="1" spc="-5" dirty="0">
                          <a:latin typeface="Arial"/>
                          <a:cs typeface="Arial"/>
                        </a:rPr>
                        <a:t>R-CNN</a:t>
                      </a:r>
                      <a:endParaRPr sz="1800" dirty="0">
                        <a:latin typeface="Arial"/>
                        <a:cs typeface="Arial"/>
                      </a:endParaRPr>
                    </a:p>
                  </a:txBody>
                  <a:tcPr marL="0" marR="0" marT="76200" marB="0">
                    <a:lnL w="9525" cap="flat" cmpd="sng" algn="ctr">
                      <a:solidFill>
                        <a:srgbClr val="9E9E9E"/>
                      </a:solidFill>
                      <a:prstDash val="solid"/>
                      <a:round/>
                      <a:headEnd type="none" w="med" len="med"/>
                      <a:tailEnd type="none" w="med" len="med"/>
                    </a:lnL>
                    <a:lnR w="9525">
                      <a:solidFill>
                        <a:srgbClr val="9E9E9E"/>
                      </a:solidFill>
                      <a:prstDash val="solid"/>
                    </a:lnR>
                    <a:lnT w="9525">
                      <a:solidFill>
                        <a:srgbClr val="9E9E9E"/>
                      </a:solidFill>
                      <a:prstDash val="soli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0"/>
                  </a:ext>
                </a:extLst>
              </a:tr>
              <a:tr h="1011522">
                <a:tc>
                  <a:txBody>
                    <a:bodyPr/>
                    <a:lstStyle/>
                    <a:p>
                      <a:pPr marL="85090" marR="758190">
                        <a:lnSpc>
                          <a:spcPct val="100699"/>
                        </a:lnSpc>
                        <a:spcBef>
                          <a:spcPts val="585"/>
                        </a:spcBef>
                      </a:pPr>
                      <a:r>
                        <a:rPr sz="1800" spc="-5" dirty="0">
                          <a:latin typeface="Arial"/>
                          <a:cs typeface="Arial"/>
                        </a:rPr>
                        <a:t>Test time</a:t>
                      </a:r>
                      <a:r>
                        <a:rPr sz="1800" spc="-95" dirty="0">
                          <a:latin typeface="Arial"/>
                          <a:cs typeface="Arial"/>
                        </a:rPr>
                        <a:t> </a:t>
                      </a:r>
                      <a:r>
                        <a:rPr sz="1800" spc="-5" dirty="0">
                          <a:latin typeface="Arial"/>
                          <a:cs typeface="Arial"/>
                        </a:rPr>
                        <a:t>per  image</a:t>
                      </a:r>
                      <a:endParaRPr sz="1800">
                        <a:latin typeface="Arial"/>
                        <a:cs typeface="Arial"/>
                      </a:endParaRPr>
                    </a:p>
                    <a:p>
                      <a:pPr marL="85090">
                        <a:lnSpc>
                          <a:spcPct val="100000"/>
                        </a:lnSpc>
                        <a:spcBef>
                          <a:spcPts val="15"/>
                        </a:spcBef>
                      </a:pPr>
                      <a:r>
                        <a:rPr sz="1800" dirty="0">
                          <a:latin typeface="Arial"/>
                          <a:cs typeface="Arial"/>
                        </a:rPr>
                        <a:t>(with</a:t>
                      </a:r>
                      <a:r>
                        <a:rPr sz="1800" spc="-20" dirty="0">
                          <a:latin typeface="Arial"/>
                          <a:cs typeface="Arial"/>
                        </a:rPr>
                        <a:t> </a:t>
                      </a:r>
                      <a:r>
                        <a:rPr sz="1800" spc="-5" dirty="0">
                          <a:latin typeface="Arial"/>
                          <a:cs typeface="Arial"/>
                        </a:rPr>
                        <a:t>proposals)</a:t>
                      </a:r>
                      <a:endParaRPr sz="1800">
                        <a:latin typeface="Arial"/>
                        <a:cs typeface="Arial"/>
                      </a:endParaRPr>
                    </a:p>
                  </a:txBody>
                  <a:tcPr marL="0" marR="0" marT="742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600"/>
                        </a:spcBef>
                      </a:pPr>
                      <a:r>
                        <a:rPr sz="1800" spc="-5" dirty="0">
                          <a:latin typeface="Arial"/>
                          <a:cs typeface="Arial"/>
                        </a:rPr>
                        <a:t>50</a:t>
                      </a:r>
                      <a:r>
                        <a:rPr sz="1800" spc="-20" dirty="0">
                          <a:latin typeface="Arial"/>
                          <a:cs typeface="Arial"/>
                        </a:rPr>
                        <a:t> </a:t>
                      </a:r>
                      <a:r>
                        <a:rPr sz="1800" dirty="0">
                          <a:latin typeface="Arial"/>
                          <a:cs typeface="Arial"/>
                        </a:rPr>
                        <a:t>seconds</a:t>
                      </a:r>
                      <a:endParaRPr sz="1800">
                        <a:latin typeface="Arial"/>
                        <a:cs typeface="Arial"/>
                      </a:endParaRPr>
                    </a:p>
                  </a:txBody>
                  <a:tcPr marL="0" marR="0" marT="762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00"/>
                        </a:spcBef>
                      </a:pPr>
                      <a:r>
                        <a:rPr sz="1800" b="1" spc="-5" dirty="0">
                          <a:latin typeface="Arial"/>
                          <a:cs typeface="Arial"/>
                        </a:rPr>
                        <a:t>0.2</a:t>
                      </a:r>
                      <a:r>
                        <a:rPr sz="1800" b="1" spc="-15" dirty="0">
                          <a:latin typeface="Arial"/>
                          <a:cs typeface="Arial"/>
                        </a:rPr>
                        <a:t> </a:t>
                      </a:r>
                      <a:r>
                        <a:rPr sz="1800" b="1" spc="-5" dirty="0">
                          <a:latin typeface="Arial"/>
                          <a:cs typeface="Arial"/>
                        </a:rPr>
                        <a:t>seconds</a:t>
                      </a:r>
                      <a:endParaRPr sz="1800">
                        <a:latin typeface="Arial"/>
                        <a:cs typeface="Arial"/>
                      </a:endParaRPr>
                    </a:p>
                  </a:txBody>
                  <a:tcPr marL="0" marR="0" marT="76200" marB="0">
                    <a:lnL w="9525" cap="flat" cmpd="sng" algn="ctr">
                      <a:solidFill>
                        <a:srgbClr val="9E9E9E"/>
                      </a:solidFill>
                      <a:prstDash val="solid"/>
                      <a:round/>
                      <a:headEnd type="none" w="med" len="med"/>
                      <a:tailEnd type="none" w="med" len="med"/>
                    </a:lnL>
                    <a:lnR w="9525">
                      <a:solidFill>
                        <a:srgbClr val="9E9E9E"/>
                      </a:solidFill>
                      <a:prstDash val="soli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1"/>
                  </a:ext>
                </a:extLst>
              </a:tr>
              <a:tr h="459074">
                <a:tc>
                  <a:txBody>
                    <a:bodyPr/>
                    <a:lstStyle/>
                    <a:p>
                      <a:pPr marL="85090">
                        <a:lnSpc>
                          <a:spcPct val="100000"/>
                        </a:lnSpc>
                        <a:spcBef>
                          <a:spcPts val="600"/>
                        </a:spcBef>
                      </a:pPr>
                      <a:r>
                        <a:rPr sz="1800" dirty="0">
                          <a:latin typeface="Arial"/>
                          <a:cs typeface="Arial"/>
                        </a:rPr>
                        <a:t>(Speedup)</a:t>
                      </a:r>
                      <a:endParaRPr sz="1800">
                        <a:latin typeface="Arial"/>
                        <a:cs typeface="Arial"/>
                      </a:endParaRPr>
                    </a:p>
                  </a:txBody>
                  <a:tcPr marL="0" marR="0" marT="762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600"/>
                        </a:spcBef>
                      </a:pPr>
                      <a:r>
                        <a:rPr sz="1800" spc="-5" dirty="0">
                          <a:latin typeface="Arial"/>
                          <a:cs typeface="Arial"/>
                        </a:rPr>
                        <a:t>1x</a:t>
                      </a:r>
                      <a:endParaRPr sz="1800">
                        <a:latin typeface="Arial"/>
                        <a:cs typeface="Arial"/>
                      </a:endParaRPr>
                    </a:p>
                  </a:txBody>
                  <a:tcPr marL="0" marR="0" marT="762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00"/>
                        </a:spcBef>
                      </a:pPr>
                      <a:r>
                        <a:rPr sz="1800" b="1" spc="-5" dirty="0">
                          <a:latin typeface="Arial"/>
                          <a:cs typeface="Arial"/>
                        </a:rPr>
                        <a:t>250x</a:t>
                      </a:r>
                      <a:endParaRPr sz="1800">
                        <a:latin typeface="Arial"/>
                        <a:cs typeface="Arial"/>
                      </a:endParaRPr>
                    </a:p>
                  </a:txBody>
                  <a:tcPr marL="0" marR="0" marT="76200" marB="0">
                    <a:lnL w="9525" cap="flat" cmpd="sng" algn="ctr">
                      <a:solidFill>
                        <a:srgbClr val="9E9E9E"/>
                      </a:solidFill>
                      <a:prstDash val="solid"/>
                      <a:round/>
                      <a:headEnd type="none" w="med" len="med"/>
                      <a:tailEnd type="none" w="med" len="med"/>
                    </a:lnL>
                    <a:lnR w="9525">
                      <a:solidFill>
                        <a:srgbClr val="9E9E9E"/>
                      </a:solidFill>
                      <a:prstDash val="soli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002"/>
                  </a:ext>
                </a:extLst>
              </a:tr>
              <a:tr h="459074">
                <a:tc>
                  <a:txBody>
                    <a:bodyPr/>
                    <a:lstStyle/>
                    <a:p>
                      <a:pPr marL="85090">
                        <a:lnSpc>
                          <a:spcPct val="100000"/>
                        </a:lnSpc>
                        <a:spcBef>
                          <a:spcPts val="600"/>
                        </a:spcBef>
                      </a:pPr>
                      <a:r>
                        <a:rPr sz="1800" dirty="0">
                          <a:latin typeface="Arial"/>
                          <a:cs typeface="Arial"/>
                        </a:rPr>
                        <a:t>mAP (VOC</a:t>
                      </a:r>
                      <a:r>
                        <a:rPr sz="1800" spc="-40" dirty="0">
                          <a:latin typeface="Arial"/>
                          <a:cs typeface="Arial"/>
                        </a:rPr>
                        <a:t> </a:t>
                      </a:r>
                      <a:r>
                        <a:rPr sz="1800" spc="-5" dirty="0">
                          <a:latin typeface="Arial"/>
                          <a:cs typeface="Arial"/>
                        </a:rPr>
                        <a:t>2007)</a:t>
                      </a:r>
                      <a:endParaRPr sz="1800">
                        <a:latin typeface="Arial"/>
                        <a:cs typeface="Arial"/>
                      </a:endParaRPr>
                    </a:p>
                  </a:txBody>
                  <a:tcPr marL="0" marR="0" marT="762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090">
                        <a:lnSpc>
                          <a:spcPct val="100000"/>
                        </a:lnSpc>
                        <a:spcBef>
                          <a:spcPts val="600"/>
                        </a:spcBef>
                      </a:pPr>
                      <a:r>
                        <a:rPr sz="1800" spc="-5" dirty="0">
                          <a:latin typeface="Arial"/>
                          <a:cs typeface="Arial"/>
                        </a:rPr>
                        <a:t>66.0</a:t>
                      </a:r>
                      <a:endParaRPr sz="1800">
                        <a:latin typeface="Arial"/>
                        <a:cs typeface="Arial"/>
                      </a:endParaRPr>
                    </a:p>
                  </a:txBody>
                  <a:tcPr marL="0" marR="0" marT="7620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00"/>
                        </a:spcBef>
                      </a:pPr>
                      <a:r>
                        <a:rPr sz="1800" b="1" spc="-5" dirty="0">
                          <a:latin typeface="Arial"/>
                          <a:cs typeface="Arial"/>
                        </a:rPr>
                        <a:t>66.9</a:t>
                      </a:r>
                      <a:endParaRPr sz="1800" dirty="0">
                        <a:latin typeface="Arial"/>
                        <a:cs typeface="Arial"/>
                      </a:endParaRPr>
                    </a:p>
                  </a:txBody>
                  <a:tcPr marL="0" marR="0" marT="76200" marB="0">
                    <a:lnL w="9525" cap="flat" cmpd="sng" algn="ctr">
                      <a:solidFill>
                        <a:srgbClr val="9E9E9E"/>
                      </a:solidFill>
                      <a:prstDash val="solid"/>
                      <a:round/>
                      <a:headEnd type="none" w="med" len="med"/>
                      <a:tailEnd type="none" w="med" len="med"/>
                    </a:lnL>
                    <a:lnR w="9525">
                      <a:solidFill>
                        <a:srgbClr val="9E9E9E"/>
                      </a:solidFill>
                      <a:prstDash val="solid"/>
                    </a:lnR>
                    <a:lnT w="9525" cap="flat" cmpd="sng" algn="ctr">
                      <a:solidFill>
                        <a:srgbClr val="9E9E9E"/>
                      </a:solidFill>
                      <a:prstDash val="solid"/>
                      <a:round/>
                      <a:headEnd type="none" w="med" len="med"/>
                      <a:tailEnd type="none" w="med" len="med"/>
                    </a:lnT>
                    <a:lnB w="9525">
                      <a:solidFill>
                        <a:srgbClr val="9E9E9E"/>
                      </a:solidFill>
                      <a:prstDash val="soli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71710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CE57A40-ADE5-4576-AFC7-035298DA6D41}"/>
              </a:ext>
            </a:extLst>
          </p:cNvPr>
          <p:cNvSpPr/>
          <p:nvPr/>
        </p:nvSpPr>
        <p:spPr>
          <a:xfrm>
            <a:off x="362243" y="294647"/>
            <a:ext cx="8419513" cy="3970318"/>
          </a:xfrm>
          <a:prstGeom prst="rect">
            <a:avLst/>
          </a:prstGeom>
        </p:spPr>
        <p:txBody>
          <a:bodyPr wrap="square">
            <a:spAutoFit/>
          </a:bodyPr>
          <a:lstStyle/>
          <a:p>
            <a:r>
              <a:rPr lang="en-US" sz="3600" b="1" dirty="0"/>
              <a:t>Applications Of Object Detection</a:t>
            </a:r>
          </a:p>
          <a:p>
            <a:endParaRPr lang="en-US" sz="3600" b="1" dirty="0"/>
          </a:p>
          <a:p>
            <a:pPr marL="457200" indent="-457200">
              <a:buAutoNum type="arabicPeriod"/>
            </a:pPr>
            <a:r>
              <a:rPr lang="en-IN" sz="2000" dirty="0"/>
              <a:t>OPTICAL CHARACTER RECOGNITION</a:t>
            </a:r>
          </a:p>
          <a:p>
            <a:pPr marL="457200" indent="-457200">
              <a:buAutoNum type="arabicPeriod"/>
            </a:pPr>
            <a:endParaRPr lang="en-IN" sz="2000" dirty="0"/>
          </a:p>
          <a:p>
            <a:pPr marL="457200" indent="-457200">
              <a:buAutoNum type="arabicPeriod"/>
            </a:pPr>
            <a:endParaRPr lang="en-IN" sz="2000" dirty="0"/>
          </a:p>
          <a:p>
            <a:pPr marL="457200" indent="-457200">
              <a:buAutoNum type="arabicPeriod"/>
            </a:pPr>
            <a:endParaRPr lang="en-IN" sz="2000" dirty="0"/>
          </a:p>
          <a:p>
            <a:pPr marL="457200" indent="-457200">
              <a:buAutoNum type="arabicPeriod"/>
            </a:pPr>
            <a:endParaRPr lang="en-IN" sz="2000" dirty="0"/>
          </a:p>
          <a:p>
            <a:pPr marL="457200" indent="-457200">
              <a:buAutoNum type="arabicPeriod"/>
            </a:pPr>
            <a:endParaRPr lang="en-IN" sz="2000" dirty="0"/>
          </a:p>
          <a:p>
            <a:pPr marL="457200" indent="-457200">
              <a:buAutoNum type="arabicPeriod"/>
            </a:pPr>
            <a:endParaRPr lang="en-IN" sz="2000" dirty="0"/>
          </a:p>
          <a:p>
            <a:pPr marL="457200" indent="-457200">
              <a:buAutoNum type="arabicPeriod"/>
            </a:pPr>
            <a:r>
              <a:rPr lang="en-IN" sz="2000" dirty="0"/>
              <a:t> SELF DRIVING CARS</a:t>
            </a:r>
          </a:p>
          <a:p>
            <a:endParaRPr lang="en-US" sz="2000" dirty="0"/>
          </a:p>
        </p:txBody>
      </p:sp>
      <p:pic>
        <p:nvPicPr>
          <p:cNvPr id="6" name="Picture 5">
            <a:extLst>
              <a:ext uri="{FF2B5EF4-FFF2-40B4-BE49-F238E27FC236}">
                <a16:creationId xmlns:a16="http://schemas.microsoft.com/office/drawing/2014/main" id="{1050B772-B88C-477B-A3B3-F88E4162B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1648" y="965835"/>
            <a:ext cx="4048125" cy="2000250"/>
          </a:xfrm>
          <a:prstGeom prst="rect">
            <a:avLst/>
          </a:prstGeom>
        </p:spPr>
      </p:pic>
      <p:pic>
        <p:nvPicPr>
          <p:cNvPr id="8" name="Picture 7">
            <a:extLst>
              <a:ext uri="{FF2B5EF4-FFF2-40B4-BE49-F238E27FC236}">
                <a16:creationId xmlns:a16="http://schemas.microsoft.com/office/drawing/2014/main" id="{13C8BA5B-5F9C-4BCD-938C-D8105C94D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8007" y="3637273"/>
            <a:ext cx="3913749" cy="2309753"/>
          </a:xfrm>
          <a:prstGeom prst="rect">
            <a:avLst/>
          </a:prstGeom>
        </p:spPr>
      </p:pic>
    </p:spTree>
    <p:extLst>
      <p:ext uri="{BB962C8B-B14F-4D97-AF65-F5344CB8AC3E}">
        <p14:creationId xmlns:p14="http://schemas.microsoft.com/office/powerpoint/2010/main" val="2477426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E8B0D4-4CCE-4B90-9DE2-B704DEF75D51}"/>
              </a:ext>
            </a:extLst>
          </p:cNvPr>
          <p:cNvSpPr/>
          <p:nvPr/>
        </p:nvSpPr>
        <p:spPr>
          <a:xfrm>
            <a:off x="362243" y="294647"/>
            <a:ext cx="8419513" cy="4278094"/>
          </a:xfrm>
          <a:prstGeom prst="rect">
            <a:avLst/>
          </a:prstGeom>
        </p:spPr>
        <p:txBody>
          <a:bodyPr wrap="square">
            <a:spAutoFit/>
          </a:bodyPr>
          <a:lstStyle/>
          <a:p>
            <a:r>
              <a:rPr lang="en-US" sz="3600" b="1" dirty="0"/>
              <a:t>Applications Of Object Detection</a:t>
            </a:r>
          </a:p>
          <a:p>
            <a:endParaRPr lang="en-US" sz="3600" b="1" dirty="0"/>
          </a:p>
          <a:p>
            <a:r>
              <a:rPr lang="en-IN" sz="2000" dirty="0"/>
              <a:t>3.  TRACKING OBJECTS</a:t>
            </a:r>
          </a:p>
          <a:p>
            <a:pPr marL="457200" indent="-457200">
              <a:buAutoNum type="arabicPeriod"/>
            </a:pPr>
            <a:endParaRPr lang="en-IN" sz="2000" dirty="0"/>
          </a:p>
          <a:p>
            <a:pPr marL="457200" indent="-457200">
              <a:buAutoNum type="arabicPeriod"/>
            </a:pPr>
            <a:endParaRPr lang="en-IN" sz="2000" dirty="0"/>
          </a:p>
          <a:p>
            <a:pPr marL="457200" indent="-457200">
              <a:buAutoNum type="arabicPeriod"/>
            </a:pPr>
            <a:endParaRPr lang="en-IN" sz="2000" dirty="0"/>
          </a:p>
          <a:p>
            <a:pPr marL="457200" indent="-457200">
              <a:buAutoNum type="arabicPeriod"/>
            </a:pPr>
            <a:endParaRPr lang="en-IN" sz="2000" dirty="0"/>
          </a:p>
          <a:p>
            <a:pPr marL="457200" indent="-457200">
              <a:buAutoNum type="arabicPeriod"/>
            </a:pPr>
            <a:endParaRPr lang="en-IN" sz="2000" dirty="0"/>
          </a:p>
          <a:p>
            <a:pPr marL="457200" indent="-457200">
              <a:buAutoNum type="arabicPeriod"/>
            </a:pPr>
            <a:endParaRPr lang="en-IN" sz="2000" dirty="0"/>
          </a:p>
          <a:p>
            <a:pPr marL="457200" indent="-457200">
              <a:buAutoNum type="arabicPeriod"/>
            </a:pPr>
            <a:endParaRPr lang="en-IN" sz="2000" dirty="0"/>
          </a:p>
          <a:p>
            <a:pPr marL="457200" indent="-457200">
              <a:buAutoNum type="arabicPeriod"/>
            </a:pPr>
            <a:endParaRPr lang="en-IN" sz="2000" dirty="0"/>
          </a:p>
          <a:p>
            <a:r>
              <a:rPr lang="en-US" sz="2000" dirty="0"/>
              <a:t>4.   IDENTITY VERIFICATION </a:t>
            </a:r>
          </a:p>
        </p:txBody>
      </p:sp>
      <p:pic>
        <p:nvPicPr>
          <p:cNvPr id="6" name="Picture 5">
            <a:extLst>
              <a:ext uri="{FF2B5EF4-FFF2-40B4-BE49-F238E27FC236}">
                <a16:creationId xmlns:a16="http://schemas.microsoft.com/office/drawing/2014/main" id="{B27EABF8-876A-4D8B-AF8F-C75AC8948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248" y="879524"/>
            <a:ext cx="4006508" cy="2422540"/>
          </a:xfrm>
          <a:prstGeom prst="rect">
            <a:avLst/>
          </a:prstGeom>
        </p:spPr>
      </p:pic>
      <p:pic>
        <p:nvPicPr>
          <p:cNvPr id="8" name="Picture 7">
            <a:extLst>
              <a:ext uri="{FF2B5EF4-FFF2-40B4-BE49-F238E27FC236}">
                <a16:creationId xmlns:a16="http://schemas.microsoft.com/office/drawing/2014/main" id="{8825F1C7-4D6E-47C3-9F7D-D222A9833A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950" y="3886941"/>
            <a:ext cx="5371806" cy="1757883"/>
          </a:xfrm>
          <a:prstGeom prst="rect">
            <a:avLst/>
          </a:prstGeom>
        </p:spPr>
      </p:pic>
    </p:spTree>
    <p:extLst>
      <p:ext uri="{BB962C8B-B14F-4D97-AF65-F5344CB8AC3E}">
        <p14:creationId xmlns:p14="http://schemas.microsoft.com/office/powerpoint/2010/main" val="4081643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E8B0D4-4CCE-4B90-9DE2-B704DEF75D51}"/>
              </a:ext>
            </a:extLst>
          </p:cNvPr>
          <p:cNvSpPr/>
          <p:nvPr/>
        </p:nvSpPr>
        <p:spPr>
          <a:xfrm>
            <a:off x="362243" y="294647"/>
            <a:ext cx="8419513" cy="4585871"/>
          </a:xfrm>
          <a:prstGeom prst="rect">
            <a:avLst/>
          </a:prstGeom>
        </p:spPr>
        <p:txBody>
          <a:bodyPr wrap="square">
            <a:spAutoFit/>
          </a:bodyPr>
          <a:lstStyle/>
          <a:p>
            <a:r>
              <a:rPr lang="en-US" sz="3600" b="1" dirty="0"/>
              <a:t>Applications Of Object Detection</a:t>
            </a:r>
          </a:p>
          <a:p>
            <a:endParaRPr lang="en-US" sz="3600" b="1" dirty="0"/>
          </a:p>
          <a:p>
            <a:r>
              <a:rPr lang="en-IN" sz="2000" dirty="0"/>
              <a:t>5.  SMILE DETECTION</a:t>
            </a:r>
          </a:p>
          <a:p>
            <a:pPr marL="457200" indent="-457200">
              <a:buAutoNum type="arabicPeriod"/>
            </a:pPr>
            <a:endParaRPr lang="en-IN" sz="2000" dirty="0"/>
          </a:p>
          <a:p>
            <a:pPr marL="457200" indent="-457200">
              <a:buAutoNum type="arabicPeriod"/>
            </a:pPr>
            <a:endParaRPr lang="en-IN" sz="2000" dirty="0"/>
          </a:p>
          <a:p>
            <a:pPr marL="457200" indent="-457200">
              <a:buAutoNum type="arabicPeriod"/>
            </a:pPr>
            <a:endParaRPr lang="en-IN" sz="2000" dirty="0"/>
          </a:p>
          <a:p>
            <a:endParaRPr lang="en-IN" sz="2000" dirty="0"/>
          </a:p>
          <a:p>
            <a:pPr marL="457200" indent="-457200">
              <a:buAutoNum type="arabicPeriod"/>
            </a:pPr>
            <a:endParaRPr lang="en-IN" sz="2000" dirty="0"/>
          </a:p>
          <a:p>
            <a:pPr marL="457200" indent="-457200">
              <a:buAutoNum type="arabicPeriod"/>
            </a:pPr>
            <a:endParaRPr lang="en-IN" sz="2000" dirty="0"/>
          </a:p>
          <a:p>
            <a:pPr marL="457200" indent="-457200">
              <a:buAutoNum type="arabicPeriod"/>
            </a:pPr>
            <a:endParaRPr lang="en-IN" sz="2000" dirty="0"/>
          </a:p>
          <a:p>
            <a:pPr marL="457200" indent="-457200">
              <a:buAutoNum type="arabicPeriod"/>
            </a:pPr>
            <a:endParaRPr lang="en-IN" sz="2000" dirty="0"/>
          </a:p>
          <a:p>
            <a:endParaRPr lang="en-IN" sz="2000" dirty="0"/>
          </a:p>
          <a:p>
            <a:r>
              <a:rPr lang="en-US" sz="2000" dirty="0"/>
              <a:t>6.   MEDICAL IMAGING </a:t>
            </a:r>
          </a:p>
        </p:txBody>
      </p:sp>
      <p:pic>
        <p:nvPicPr>
          <p:cNvPr id="3" name="Picture 2">
            <a:extLst>
              <a:ext uri="{FF2B5EF4-FFF2-40B4-BE49-F238E27FC236}">
                <a16:creationId xmlns:a16="http://schemas.microsoft.com/office/drawing/2014/main" id="{114A6EA1-172E-416D-B4E9-3DBC8E8D5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9454" y="1053145"/>
            <a:ext cx="6424546" cy="2646657"/>
          </a:xfrm>
          <a:prstGeom prst="rect">
            <a:avLst/>
          </a:prstGeom>
        </p:spPr>
      </p:pic>
      <p:pic>
        <p:nvPicPr>
          <p:cNvPr id="7" name="Picture 6">
            <a:extLst>
              <a:ext uri="{FF2B5EF4-FFF2-40B4-BE49-F238E27FC236}">
                <a16:creationId xmlns:a16="http://schemas.microsoft.com/office/drawing/2014/main" id="{BBA9E7A2-68F7-46F0-B555-6E1552036C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4702" y="4086853"/>
            <a:ext cx="5734050" cy="2476500"/>
          </a:xfrm>
          <a:prstGeom prst="rect">
            <a:avLst/>
          </a:prstGeom>
        </p:spPr>
      </p:pic>
    </p:spTree>
    <p:extLst>
      <p:ext uri="{BB962C8B-B14F-4D97-AF65-F5344CB8AC3E}">
        <p14:creationId xmlns:p14="http://schemas.microsoft.com/office/powerpoint/2010/main" val="1016641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0C0107-44DB-4784-877E-948803FB9951}"/>
              </a:ext>
            </a:extLst>
          </p:cNvPr>
          <p:cNvSpPr/>
          <p:nvPr/>
        </p:nvSpPr>
        <p:spPr>
          <a:xfrm>
            <a:off x="260251" y="955828"/>
            <a:ext cx="8419513" cy="4278094"/>
          </a:xfrm>
          <a:prstGeom prst="rect">
            <a:avLst/>
          </a:prstGeom>
        </p:spPr>
        <p:txBody>
          <a:bodyPr wrap="square">
            <a:spAutoFit/>
          </a:bodyPr>
          <a:lstStyle/>
          <a:p>
            <a:r>
              <a:rPr lang="en-US" sz="3600" b="1" dirty="0"/>
              <a:t>Summary</a:t>
            </a:r>
          </a:p>
          <a:p>
            <a:endParaRPr lang="en-US" sz="3600" b="1" dirty="0"/>
          </a:p>
          <a:p>
            <a:r>
              <a:rPr lang="en-US" sz="2000" dirty="0"/>
              <a:t>We have discovered a gentle introduction to the problem of object detection and state-of-the-art deep learning models designed to address it.</a:t>
            </a:r>
          </a:p>
          <a:p>
            <a:r>
              <a:rPr lang="en-US" sz="2000" dirty="0"/>
              <a:t>Specifically, we learned:</a:t>
            </a:r>
          </a:p>
          <a:p>
            <a:endParaRPr lang="en-US" sz="2000" dirty="0"/>
          </a:p>
          <a:p>
            <a:pPr>
              <a:buFont typeface="Arial" panose="020B0604020202020204" pitchFamily="34" charset="0"/>
              <a:buChar char="•"/>
            </a:pPr>
            <a:r>
              <a:rPr lang="en-US" sz="2000" dirty="0"/>
              <a:t>Object detection is refers to a collection of related tasks for identifying objects in digital photographs.</a:t>
            </a:r>
          </a:p>
          <a:p>
            <a:endParaRPr lang="en-US" sz="2000" dirty="0"/>
          </a:p>
          <a:p>
            <a:pPr>
              <a:buFont typeface="Arial" panose="020B0604020202020204" pitchFamily="34" charset="0"/>
              <a:buChar char="•"/>
            </a:pPr>
            <a:r>
              <a:rPr lang="en-US" sz="2000" dirty="0"/>
              <a:t>Region-Based Convolutional Neural Networks, or R-CNNs, are a family of techniques for addressing object localization and designed for model performance.</a:t>
            </a:r>
          </a:p>
        </p:txBody>
      </p:sp>
    </p:spTree>
    <p:extLst>
      <p:ext uri="{BB962C8B-B14F-4D97-AF65-F5344CB8AC3E}">
        <p14:creationId xmlns:p14="http://schemas.microsoft.com/office/powerpoint/2010/main" val="449616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6818" y="440544"/>
            <a:ext cx="2583558" cy="520655"/>
          </a:xfrm>
          <a:prstGeom prst="rect">
            <a:avLst/>
          </a:prstGeom>
        </p:spPr>
        <p:txBody>
          <a:bodyPr vert="horz" wrap="square" lIns="0" tIns="12700" rIns="0" bIns="0" rtlCol="0" anchor="ctr">
            <a:spAutoFit/>
          </a:bodyPr>
          <a:lstStyle/>
          <a:p>
            <a:pPr marL="12700">
              <a:lnSpc>
                <a:spcPct val="100000"/>
              </a:lnSpc>
              <a:spcBef>
                <a:spcPts val="100"/>
              </a:spcBef>
            </a:pPr>
            <a:r>
              <a:rPr spc="-40" dirty="0"/>
              <a:t>Resourc</a:t>
            </a:r>
            <a:r>
              <a:rPr lang="en-US" spc="-40" dirty="0"/>
              <a:t>e</a:t>
            </a:r>
            <a:r>
              <a:rPr spc="-40" dirty="0"/>
              <a:t>s</a:t>
            </a:r>
          </a:p>
        </p:txBody>
      </p:sp>
      <p:sp>
        <p:nvSpPr>
          <p:cNvPr id="3" name="object 3"/>
          <p:cNvSpPr txBox="1"/>
          <p:nvPr/>
        </p:nvSpPr>
        <p:spPr>
          <a:xfrm>
            <a:off x="466818" y="1591352"/>
            <a:ext cx="6848382" cy="2475037"/>
          </a:xfrm>
          <a:prstGeom prst="rect">
            <a:avLst/>
          </a:prstGeom>
        </p:spPr>
        <p:txBody>
          <a:bodyPr vert="horz" wrap="square" lIns="0" tIns="12700" rIns="0" bIns="0" rtlCol="0">
            <a:spAutoFit/>
          </a:bodyPr>
          <a:lstStyle/>
          <a:p>
            <a:pPr marL="348615" indent="-336550">
              <a:lnSpc>
                <a:spcPts val="1664"/>
              </a:lnSpc>
              <a:spcBef>
                <a:spcPts val="100"/>
              </a:spcBef>
              <a:buChar char="●"/>
              <a:tabLst>
                <a:tab pos="347980" algn="l"/>
                <a:tab pos="349250" algn="l"/>
              </a:tabLst>
            </a:pPr>
            <a:r>
              <a:rPr spc="-5" dirty="0">
                <a:latin typeface="Arial"/>
                <a:cs typeface="Arial"/>
              </a:rPr>
              <a:t>Related Lecture from CS231n </a:t>
            </a:r>
            <a:r>
              <a:rPr dirty="0">
                <a:latin typeface="Arial"/>
                <a:cs typeface="Arial"/>
              </a:rPr>
              <a:t>@ </a:t>
            </a:r>
            <a:r>
              <a:rPr spc="-5" dirty="0">
                <a:latin typeface="Arial"/>
                <a:cs typeface="Arial"/>
              </a:rPr>
              <a:t>Stanford</a:t>
            </a:r>
            <a:r>
              <a:rPr spc="-65" dirty="0">
                <a:latin typeface="Arial"/>
                <a:cs typeface="Arial"/>
              </a:rPr>
              <a:t> </a:t>
            </a:r>
            <a:r>
              <a:rPr dirty="0">
                <a:latin typeface="Arial"/>
                <a:cs typeface="Arial"/>
              </a:rPr>
              <a:t>[</a:t>
            </a:r>
            <a:r>
              <a:rPr u="heavy" dirty="0">
                <a:solidFill>
                  <a:srgbClr val="0097A7"/>
                </a:solidFill>
                <a:uFill>
                  <a:solidFill>
                    <a:srgbClr val="0097A7"/>
                  </a:solidFill>
                </a:uFill>
                <a:latin typeface="Arial"/>
                <a:cs typeface="Arial"/>
                <a:hlinkClick r:id="rId2"/>
              </a:rPr>
              <a:t>slides</a:t>
            </a:r>
            <a:r>
              <a:rPr dirty="0">
                <a:latin typeface="Arial"/>
                <a:cs typeface="Arial"/>
              </a:rPr>
              <a:t>][</a:t>
            </a:r>
            <a:r>
              <a:rPr u="heavy" dirty="0">
                <a:solidFill>
                  <a:srgbClr val="0097A7"/>
                </a:solidFill>
                <a:uFill>
                  <a:solidFill>
                    <a:srgbClr val="0097A7"/>
                  </a:solidFill>
                </a:uFill>
                <a:latin typeface="Arial"/>
                <a:cs typeface="Arial"/>
                <a:hlinkClick r:id="rId3"/>
              </a:rPr>
              <a:t>video</a:t>
            </a:r>
            <a:r>
              <a:rPr dirty="0">
                <a:latin typeface="Arial"/>
                <a:cs typeface="Arial"/>
              </a:rPr>
              <a:t>]</a:t>
            </a:r>
            <a:endParaRPr lang="en-US" dirty="0">
              <a:latin typeface="Arial"/>
              <a:cs typeface="Arial"/>
            </a:endParaRPr>
          </a:p>
          <a:p>
            <a:pPr marL="12065">
              <a:lnSpc>
                <a:spcPts val="1664"/>
              </a:lnSpc>
              <a:spcBef>
                <a:spcPts val="100"/>
              </a:spcBef>
              <a:tabLst>
                <a:tab pos="347980" algn="l"/>
                <a:tab pos="349250" algn="l"/>
              </a:tabLst>
            </a:pPr>
            <a:endParaRPr lang="en-IN" dirty="0">
              <a:latin typeface="Arial"/>
              <a:cs typeface="Arial"/>
            </a:endParaRPr>
          </a:p>
          <a:p>
            <a:pPr marL="12065">
              <a:lnSpc>
                <a:spcPts val="1664"/>
              </a:lnSpc>
              <a:spcBef>
                <a:spcPts val="100"/>
              </a:spcBef>
              <a:tabLst>
                <a:tab pos="347980" algn="l"/>
                <a:tab pos="349250" algn="l"/>
              </a:tabLst>
            </a:pPr>
            <a:endParaRPr lang="en-US" dirty="0">
              <a:latin typeface="Arial" panose="020B0604020202020204" pitchFamily="34" charset="0"/>
              <a:cs typeface="Arial" panose="020B0604020202020204" pitchFamily="34" charset="0"/>
            </a:endParaRPr>
          </a:p>
          <a:p>
            <a:pPr marL="348615" indent="-336550">
              <a:lnSpc>
                <a:spcPts val="1664"/>
              </a:lnSpc>
              <a:spcBef>
                <a:spcPts val="100"/>
              </a:spcBef>
              <a:buChar char="●"/>
              <a:tabLst>
                <a:tab pos="347980" algn="l"/>
                <a:tab pos="349250" algn="l"/>
              </a:tabLst>
            </a:pPr>
            <a:r>
              <a:rPr lang="en-US" dirty="0">
                <a:latin typeface="Arial" panose="020B0604020202020204" pitchFamily="34" charset="0"/>
                <a:cs typeface="Arial" panose="020B0604020202020204" pitchFamily="34" charset="0"/>
              </a:rPr>
              <a:t>Images used in the PPT are borrowed from the papers</a:t>
            </a:r>
          </a:p>
          <a:p>
            <a:pPr marL="12065">
              <a:lnSpc>
                <a:spcPts val="1664"/>
              </a:lnSpc>
              <a:spcBef>
                <a:spcPts val="100"/>
              </a:spcBef>
              <a:tabLst>
                <a:tab pos="347980" algn="l"/>
                <a:tab pos="349250" algn="l"/>
              </a:tabLst>
            </a:pPr>
            <a:endParaRPr lang="en-US" dirty="0">
              <a:latin typeface="Arial"/>
              <a:cs typeface="Arial"/>
            </a:endParaRPr>
          </a:p>
          <a:p>
            <a:pPr marL="12065">
              <a:lnSpc>
                <a:spcPts val="1664"/>
              </a:lnSpc>
              <a:spcBef>
                <a:spcPts val="100"/>
              </a:spcBef>
              <a:tabLst>
                <a:tab pos="347980" algn="l"/>
                <a:tab pos="349250" algn="l"/>
              </a:tabLst>
            </a:pPr>
            <a:endParaRPr dirty="0">
              <a:latin typeface="Arial"/>
              <a:cs typeface="Arial"/>
            </a:endParaRPr>
          </a:p>
          <a:p>
            <a:pPr marL="348615" indent="-336550">
              <a:lnSpc>
                <a:spcPts val="1650"/>
              </a:lnSpc>
              <a:buChar char="●"/>
              <a:tabLst>
                <a:tab pos="347980" algn="l"/>
                <a:tab pos="349250" algn="l"/>
              </a:tabLst>
            </a:pPr>
            <a:r>
              <a:rPr lang="en-US" spc="-5" dirty="0">
                <a:latin typeface="Arial"/>
                <a:cs typeface="Arial"/>
              </a:rPr>
              <a:t>Slides for</a:t>
            </a:r>
          </a:p>
          <a:p>
            <a:pPr marL="12065">
              <a:lnSpc>
                <a:spcPts val="1650"/>
              </a:lnSpc>
              <a:tabLst>
                <a:tab pos="347980" algn="l"/>
                <a:tab pos="349250" algn="l"/>
              </a:tabLst>
            </a:pPr>
            <a:endParaRPr dirty="0">
              <a:latin typeface="Arial"/>
              <a:cs typeface="Arial"/>
            </a:endParaRPr>
          </a:p>
          <a:p>
            <a:pPr marL="805815" lvl="1" indent="-337185">
              <a:lnSpc>
                <a:spcPts val="1650"/>
              </a:lnSpc>
              <a:buClr>
                <a:srgbClr val="000000"/>
              </a:buClr>
              <a:buChar char="○"/>
              <a:tabLst>
                <a:tab pos="805180" algn="l"/>
                <a:tab pos="806450" algn="l"/>
              </a:tabLst>
            </a:pPr>
            <a:r>
              <a:rPr u="heavy" spc="-5" dirty="0">
                <a:solidFill>
                  <a:srgbClr val="0097A7"/>
                </a:solidFill>
                <a:uFill>
                  <a:solidFill>
                    <a:srgbClr val="0097A7"/>
                  </a:solidFill>
                </a:uFill>
                <a:latin typeface="Arial"/>
                <a:cs typeface="Arial"/>
                <a:hlinkClick r:id="rId4"/>
              </a:rPr>
              <a:t>R-CNN</a:t>
            </a:r>
            <a:endParaRPr lang="en-US" u="heavy" spc="-5" dirty="0">
              <a:solidFill>
                <a:srgbClr val="0097A7"/>
              </a:solidFill>
              <a:uFill>
                <a:solidFill>
                  <a:srgbClr val="0097A7"/>
                </a:solidFill>
              </a:uFill>
              <a:latin typeface="Arial"/>
              <a:cs typeface="Arial"/>
            </a:endParaRPr>
          </a:p>
          <a:p>
            <a:pPr marL="468630" lvl="1">
              <a:lnSpc>
                <a:spcPts val="1650"/>
              </a:lnSpc>
              <a:buClr>
                <a:srgbClr val="000000"/>
              </a:buClr>
              <a:tabLst>
                <a:tab pos="805180" algn="l"/>
                <a:tab pos="806450" algn="l"/>
              </a:tabLst>
            </a:pPr>
            <a:endParaRPr dirty="0">
              <a:latin typeface="Arial"/>
              <a:cs typeface="Arial"/>
            </a:endParaRPr>
          </a:p>
          <a:p>
            <a:pPr marL="805815" lvl="1" indent="-337185">
              <a:lnSpc>
                <a:spcPts val="1650"/>
              </a:lnSpc>
              <a:buChar char="○"/>
              <a:tabLst>
                <a:tab pos="805180" algn="l"/>
                <a:tab pos="806450" algn="l"/>
              </a:tabLst>
            </a:pPr>
            <a:r>
              <a:rPr spc="-5" dirty="0">
                <a:latin typeface="Arial"/>
                <a:cs typeface="Arial"/>
              </a:rPr>
              <a:t>Faster R-CNN</a:t>
            </a:r>
            <a:r>
              <a:rPr spc="-10" dirty="0">
                <a:latin typeface="Arial"/>
                <a:cs typeface="Arial"/>
              </a:rPr>
              <a:t> </a:t>
            </a:r>
            <a:r>
              <a:rPr spc="-5" dirty="0">
                <a:latin typeface="Arial"/>
                <a:cs typeface="Arial"/>
              </a:rPr>
              <a:t>[</a:t>
            </a:r>
            <a:r>
              <a:rPr u="heavy" spc="-5" dirty="0">
                <a:solidFill>
                  <a:srgbClr val="0097A7"/>
                </a:solidFill>
                <a:uFill>
                  <a:solidFill>
                    <a:srgbClr val="0097A7"/>
                  </a:solidFill>
                </a:uFill>
                <a:latin typeface="Arial"/>
                <a:cs typeface="Arial"/>
                <a:hlinkClick r:id="rId5"/>
              </a:rPr>
              <a:t>matlab</a:t>
            </a:r>
            <a:r>
              <a:rPr spc="-5" dirty="0">
                <a:latin typeface="Arial"/>
                <a:cs typeface="Arial"/>
              </a:rPr>
              <a:t>][</a:t>
            </a:r>
            <a:r>
              <a:rPr u="heavy" spc="-5" dirty="0">
                <a:solidFill>
                  <a:srgbClr val="0097A7"/>
                </a:solidFill>
                <a:uFill>
                  <a:solidFill>
                    <a:srgbClr val="0097A7"/>
                  </a:solidFill>
                </a:uFill>
                <a:latin typeface="Arial"/>
                <a:cs typeface="Arial"/>
                <a:hlinkClick r:id="rId6"/>
              </a:rPr>
              <a:t>python</a:t>
            </a:r>
            <a:r>
              <a:rPr spc="-5" dirty="0">
                <a:latin typeface="Arial"/>
                <a:cs typeface="Arial"/>
              </a:rPr>
              <a:t>]</a:t>
            </a:r>
            <a:endParaRPr lang="en-US" spc="-5" dirty="0">
              <a:latin typeface="Arial"/>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824B54-F756-4D46-86F9-DE70B968E29F}"/>
              </a:ext>
            </a:extLst>
          </p:cNvPr>
          <p:cNvSpPr>
            <a:spLocks noGrp="1"/>
          </p:cNvSpPr>
          <p:nvPr>
            <p:ph type="title"/>
          </p:nvPr>
        </p:nvSpPr>
        <p:spPr>
          <a:xfrm>
            <a:off x="628650" y="1977313"/>
            <a:ext cx="7886700" cy="1325563"/>
          </a:xfrm>
        </p:spPr>
        <p:txBody>
          <a:bodyPr>
            <a:normAutofit/>
          </a:bodyPr>
          <a:lstStyle/>
          <a:p>
            <a:r>
              <a:rPr lang="en-US" sz="4400" dirty="0"/>
              <a:t>                    THANK YOU</a:t>
            </a:r>
            <a:endParaRPr lang="en-IN" sz="4400" dirty="0"/>
          </a:p>
        </p:txBody>
      </p:sp>
    </p:spTree>
    <p:extLst>
      <p:ext uri="{BB962C8B-B14F-4D97-AF65-F5344CB8AC3E}">
        <p14:creationId xmlns:p14="http://schemas.microsoft.com/office/powerpoint/2010/main" val="2530458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733" y="274848"/>
            <a:ext cx="7436912" cy="566822"/>
          </a:xfrm>
          <a:prstGeom prst="rect">
            <a:avLst/>
          </a:prstGeom>
        </p:spPr>
        <p:txBody>
          <a:bodyPr vert="horz" wrap="square" lIns="0" tIns="12700" rIns="0" bIns="0" rtlCol="0" anchor="ctr">
            <a:spAutoFit/>
          </a:bodyPr>
          <a:lstStyle/>
          <a:p>
            <a:pPr marL="12700">
              <a:lnSpc>
                <a:spcPct val="100000"/>
              </a:lnSpc>
              <a:spcBef>
                <a:spcPts val="100"/>
              </a:spcBef>
            </a:pPr>
            <a:r>
              <a:rPr lang="en-IN" sz="3600" b="1" spc="70" dirty="0"/>
              <a:t>Object </a:t>
            </a:r>
            <a:r>
              <a:rPr lang="en-IN" sz="3600" b="1" spc="90" dirty="0"/>
              <a:t>Detection as Classification</a:t>
            </a: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00" b="0" i="0" kern="1200">
                <a:solidFill>
                  <a:srgbClr val="595959"/>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585">
              <a:spcBef>
                <a:spcPts val="5"/>
              </a:spcBef>
            </a:pPr>
            <a:fld id="{81D60167-4931-47E6-BA6A-407CBD079E47}" type="slidenum">
              <a:rPr lang="en-IN" smtClean="0"/>
              <a:pPr marL="108585">
                <a:spcBef>
                  <a:spcPts val="5"/>
                </a:spcBef>
              </a:pPr>
              <a:t>4</a:t>
            </a:fld>
            <a:endParaRPr lang="en-IN" dirty="0"/>
          </a:p>
        </p:txBody>
      </p:sp>
      <p:pic>
        <p:nvPicPr>
          <p:cNvPr id="12" name="Picture 11">
            <a:extLst>
              <a:ext uri="{FF2B5EF4-FFF2-40B4-BE49-F238E27FC236}">
                <a16:creationId xmlns:a16="http://schemas.microsoft.com/office/drawing/2014/main" id="{D01219BB-7130-43B2-B898-800766CCC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876" y="3070910"/>
            <a:ext cx="6108248" cy="3512242"/>
          </a:xfrm>
          <a:prstGeom prst="rect">
            <a:avLst/>
          </a:prstGeom>
        </p:spPr>
      </p:pic>
      <p:sp>
        <p:nvSpPr>
          <p:cNvPr id="6" name="Rectangle 2">
            <a:extLst>
              <a:ext uri="{FF2B5EF4-FFF2-40B4-BE49-F238E27FC236}">
                <a16:creationId xmlns:a16="http://schemas.microsoft.com/office/drawing/2014/main" id="{8F99A787-C5CC-4687-90E6-1051CBCE144E}"/>
              </a:ext>
            </a:extLst>
          </p:cNvPr>
          <p:cNvSpPr>
            <a:spLocks noChangeArrowheads="1"/>
          </p:cNvSpPr>
          <p:nvPr/>
        </p:nvSpPr>
        <p:spPr bwMode="auto">
          <a:xfrm>
            <a:off x="104733" y="1924042"/>
            <a:ext cx="9011128"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r>
              <a:rPr lang="en-US" dirty="0">
                <a:latin typeface="+mn-lt"/>
              </a:rPr>
              <a:t>Image </a:t>
            </a:r>
            <a:r>
              <a:rPr lang="en-US" b="1" dirty="0">
                <a:latin typeface="+mn-lt"/>
              </a:rPr>
              <a:t>Classification</a:t>
            </a:r>
            <a:r>
              <a:rPr lang="en-US" dirty="0">
                <a:latin typeface="+mn-lt"/>
              </a:rPr>
              <a:t> helps us to </a:t>
            </a:r>
            <a:r>
              <a:rPr lang="en-US" b="1" dirty="0">
                <a:latin typeface="+mn-lt"/>
              </a:rPr>
              <a:t>classify</a:t>
            </a:r>
            <a:r>
              <a:rPr lang="en-US" dirty="0">
                <a:latin typeface="+mn-lt"/>
              </a:rPr>
              <a:t> what is contained in an image</a:t>
            </a:r>
            <a:endParaRPr lang="en-US" altLang="en-US" sz="2000" dirty="0">
              <a:latin typeface="+mn-lt"/>
            </a:endParaRPr>
          </a:p>
        </p:txBody>
      </p:sp>
      <p:sp>
        <p:nvSpPr>
          <p:cNvPr id="10" name="Rectangle 2">
            <a:extLst>
              <a:ext uri="{FF2B5EF4-FFF2-40B4-BE49-F238E27FC236}">
                <a16:creationId xmlns:a16="http://schemas.microsoft.com/office/drawing/2014/main" id="{B347EF02-A959-4112-808B-0674710B2F29}"/>
              </a:ext>
            </a:extLst>
          </p:cNvPr>
          <p:cNvSpPr>
            <a:spLocks noChangeArrowheads="1"/>
          </p:cNvSpPr>
          <p:nvPr/>
        </p:nvSpPr>
        <p:spPr bwMode="auto">
          <a:xfrm>
            <a:off x="58624" y="1393386"/>
            <a:ext cx="9113509"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eaLnBrk="0" hangingPunct="0"/>
            <a:r>
              <a:rPr lang="en-US" b="1" dirty="0">
                <a:latin typeface="+mn-lt"/>
              </a:rPr>
              <a:t>Object Detection</a:t>
            </a:r>
            <a:r>
              <a:rPr lang="en-US" dirty="0">
                <a:latin typeface="+mn-lt"/>
              </a:rPr>
              <a:t> specifies the location of multiple </a:t>
            </a:r>
            <a:r>
              <a:rPr lang="en-US" b="1" dirty="0">
                <a:latin typeface="+mn-lt"/>
              </a:rPr>
              <a:t>objects</a:t>
            </a:r>
            <a:r>
              <a:rPr lang="en-US" dirty="0">
                <a:latin typeface="+mn-lt"/>
              </a:rPr>
              <a:t> in the image</a:t>
            </a:r>
            <a:endParaRPr lang="en-IN" dirty="0">
              <a:latin typeface="+mn-lt"/>
            </a:endParaRPr>
          </a:p>
          <a:p>
            <a:pPr eaLnBrk="0" hangingPunct="0"/>
            <a:endParaRPr lang="en-US" altLang="en-US" dirty="0">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00" b="0" i="0" kern="1200">
                <a:solidFill>
                  <a:srgbClr val="595959"/>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585">
              <a:spcBef>
                <a:spcPts val="5"/>
              </a:spcBef>
            </a:pPr>
            <a:fld id="{81D60167-4931-47E6-BA6A-407CBD079E47}" type="slidenum">
              <a:rPr lang="en-IN" smtClean="0"/>
              <a:pPr marL="108585">
                <a:spcBef>
                  <a:spcPts val="5"/>
                </a:spcBef>
              </a:pPr>
              <a:t>5</a:t>
            </a:fld>
            <a:endParaRPr dirty="0"/>
          </a:p>
        </p:txBody>
      </p:sp>
      <p:grpSp>
        <p:nvGrpSpPr>
          <p:cNvPr id="3" name="object 3"/>
          <p:cNvGrpSpPr/>
          <p:nvPr/>
        </p:nvGrpSpPr>
        <p:grpSpPr>
          <a:xfrm>
            <a:off x="966600" y="2555234"/>
            <a:ext cx="2512060" cy="1893570"/>
            <a:chOff x="966600" y="1697984"/>
            <a:chExt cx="2512060" cy="1893570"/>
          </a:xfrm>
        </p:grpSpPr>
        <p:sp>
          <p:nvSpPr>
            <p:cNvPr id="4" name="object 4"/>
            <p:cNvSpPr/>
            <p:nvPr/>
          </p:nvSpPr>
          <p:spPr>
            <a:xfrm>
              <a:off x="966600" y="1707721"/>
              <a:ext cx="2511442" cy="188362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89898" y="1712271"/>
              <a:ext cx="561975" cy="829944"/>
            </a:xfrm>
            <a:custGeom>
              <a:avLst/>
              <a:gdLst/>
              <a:ahLst/>
              <a:cxnLst/>
              <a:rect l="l" t="t" r="r" b="b"/>
              <a:pathLst>
                <a:path w="561975" h="829944">
                  <a:moveTo>
                    <a:pt x="0" y="0"/>
                  </a:moveTo>
                  <a:lnTo>
                    <a:pt x="561898" y="0"/>
                  </a:lnTo>
                  <a:lnTo>
                    <a:pt x="561898" y="829498"/>
                  </a:lnTo>
                  <a:lnTo>
                    <a:pt x="0" y="829498"/>
                  </a:lnTo>
                  <a:lnTo>
                    <a:pt x="0" y="0"/>
                  </a:lnTo>
                  <a:close/>
                </a:path>
              </a:pathLst>
            </a:custGeom>
            <a:ln w="28574">
              <a:solidFill>
                <a:srgbClr val="FF0000"/>
              </a:solidFill>
            </a:ln>
          </p:spPr>
          <p:txBody>
            <a:bodyPr wrap="square" lIns="0" tIns="0" rIns="0" bIns="0" rtlCol="0"/>
            <a:lstStyle/>
            <a:p>
              <a:endParaRPr/>
            </a:p>
          </p:txBody>
        </p:sp>
      </p:grpSp>
      <p:sp>
        <p:nvSpPr>
          <p:cNvPr id="6" name="object 6"/>
          <p:cNvSpPr txBox="1"/>
          <p:nvPr/>
        </p:nvSpPr>
        <p:spPr>
          <a:xfrm>
            <a:off x="4647987" y="2167239"/>
            <a:ext cx="2063114" cy="1813560"/>
          </a:xfrm>
          <a:prstGeom prst="rect">
            <a:avLst/>
          </a:prstGeom>
        </p:spPr>
        <p:txBody>
          <a:bodyPr vert="horz" wrap="square" lIns="0" tIns="12700" rIns="0" bIns="0" rtlCol="0">
            <a:spAutoFit/>
          </a:bodyPr>
          <a:lstStyle/>
          <a:p>
            <a:pPr marL="12700">
              <a:spcBef>
                <a:spcPts val="100"/>
              </a:spcBef>
            </a:pPr>
            <a:r>
              <a:rPr sz="1400" spc="-5" dirty="0">
                <a:latin typeface="Arial"/>
                <a:cs typeface="Arial"/>
              </a:rPr>
              <a:t>Classes </a:t>
            </a:r>
            <a:r>
              <a:rPr sz="1400" dirty="0">
                <a:latin typeface="Arial"/>
                <a:cs typeface="Arial"/>
              </a:rPr>
              <a:t>= </a:t>
            </a:r>
            <a:r>
              <a:rPr sz="1400" spc="-5" dirty="0">
                <a:latin typeface="Arial"/>
                <a:cs typeface="Arial"/>
              </a:rPr>
              <a:t>[cat, dog,</a:t>
            </a:r>
            <a:r>
              <a:rPr sz="1400" spc="-90" dirty="0">
                <a:latin typeface="Arial"/>
                <a:cs typeface="Arial"/>
              </a:rPr>
              <a:t> </a:t>
            </a:r>
            <a:r>
              <a:rPr sz="1400" spc="-5" dirty="0">
                <a:latin typeface="Arial"/>
                <a:cs typeface="Arial"/>
              </a:rPr>
              <a:t>duck]</a:t>
            </a:r>
            <a:endParaRPr sz="1400" dirty="0">
              <a:latin typeface="Arial"/>
              <a:cs typeface="Arial"/>
            </a:endParaRPr>
          </a:p>
          <a:p>
            <a:pPr>
              <a:spcBef>
                <a:spcPts val="25"/>
              </a:spcBef>
            </a:pPr>
            <a:endParaRPr sz="2150" dirty="0">
              <a:latin typeface="Arial"/>
              <a:cs typeface="Arial"/>
            </a:endParaRPr>
          </a:p>
          <a:p>
            <a:pPr marL="12700" marR="1223010" algn="just">
              <a:lnSpc>
                <a:spcPct val="196400"/>
              </a:lnSpc>
            </a:pPr>
            <a:r>
              <a:rPr sz="1400" spc="-5" dirty="0">
                <a:latin typeface="Arial"/>
                <a:cs typeface="Arial"/>
              </a:rPr>
              <a:t>Cat </a:t>
            </a:r>
            <a:r>
              <a:rPr sz="1400" dirty="0">
                <a:latin typeface="Arial"/>
                <a:cs typeface="Arial"/>
              </a:rPr>
              <a:t>? </a:t>
            </a:r>
            <a:r>
              <a:rPr sz="1400" spc="-5" dirty="0">
                <a:latin typeface="Arial"/>
                <a:cs typeface="Arial"/>
              </a:rPr>
              <a:t>NO  Dog </a:t>
            </a:r>
            <a:r>
              <a:rPr sz="1400" dirty="0">
                <a:latin typeface="Arial"/>
                <a:cs typeface="Arial"/>
              </a:rPr>
              <a:t>? </a:t>
            </a:r>
            <a:r>
              <a:rPr sz="1400" spc="-5" dirty="0">
                <a:latin typeface="Arial"/>
                <a:cs typeface="Arial"/>
              </a:rPr>
              <a:t>NO  Duck?</a:t>
            </a:r>
            <a:r>
              <a:rPr sz="1400" spc="-95" dirty="0">
                <a:latin typeface="Arial"/>
                <a:cs typeface="Arial"/>
              </a:rPr>
              <a:t> </a:t>
            </a:r>
            <a:r>
              <a:rPr sz="1400" spc="-5" dirty="0">
                <a:latin typeface="Arial"/>
                <a:cs typeface="Arial"/>
              </a:rPr>
              <a:t>NO</a:t>
            </a:r>
            <a:endParaRPr sz="1400" dirty="0">
              <a:latin typeface="Arial"/>
              <a:cs typeface="Arial"/>
            </a:endParaRPr>
          </a:p>
        </p:txBody>
      </p:sp>
      <p:sp>
        <p:nvSpPr>
          <p:cNvPr id="10" name="object 2">
            <a:extLst>
              <a:ext uri="{FF2B5EF4-FFF2-40B4-BE49-F238E27FC236}">
                <a16:creationId xmlns:a16="http://schemas.microsoft.com/office/drawing/2014/main" id="{0F4E847E-F46D-4170-A204-5C9E8ECBAE90}"/>
              </a:ext>
            </a:extLst>
          </p:cNvPr>
          <p:cNvSpPr txBox="1">
            <a:spLocks noGrp="1"/>
          </p:cNvSpPr>
          <p:nvPr>
            <p:ph type="title"/>
          </p:nvPr>
        </p:nvSpPr>
        <p:spPr>
          <a:xfrm>
            <a:off x="104733" y="274848"/>
            <a:ext cx="7436912" cy="566822"/>
          </a:xfrm>
          <a:prstGeom prst="rect">
            <a:avLst/>
          </a:prstGeom>
        </p:spPr>
        <p:txBody>
          <a:bodyPr vert="horz" wrap="square" lIns="0" tIns="12700" rIns="0" bIns="0" rtlCol="0" anchor="ctr">
            <a:spAutoFit/>
          </a:bodyPr>
          <a:lstStyle/>
          <a:p>
            <a:pPr marL="12700">
              <a:lnSpc>
                <a:spcPct val="100000"/>
              </a:lnSpc>
              <a:spcBef>
                <a:spcPts val="100"/>
              </a:spcBef>
            </a:pPr>
            <a:r>
              <a:rPr lang="en-IN" sz="3600" b="1" spc="70" dirty="0"/>
              <a:t>Object </a:t>
            </a:r>
            <a:r>
              <a:rPr lang="en-IN" sz="3600" b="1" spc="90" dirty="0"/>
              <a:t>Detection as Classification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00" b="0" i="0" kern="1200">
                <a:solidFill>
                  <a:srgbClr val="595959"/>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585">
              <a:spcBef>
                <a:spcPts val="5"/>
              </a:spcBef>
            </a:pPr>
            <a:fld id="{81D60167-4931-47E6-BA6A-407CBD079E47}" type="slidenum">
              <a:rPr lang="en-IN" smtClean="0"/>
              <a:pPr marL="108585">
                <a:spcBef>
                  <a:spcPts val="5"/>
                </a:spcBef>
              </a:pPr>
              <a:t>6</a:t>
            </a:fld>
            <a:endParaRPr dirty="0"/>
          </a:p>
        </p:txBody>
      </p:sp>
      <p:grpSp>
        <p:nvGrpSpPr>
          <p:cNvPr id="3" name="object 3"/>
          <p:cNvGrpSpPr/>
          <p:nvPr/>
        </p:nvGrpSpPr>
        <p:grpSpPr>
          <a:xfrm>
            <a:off x="951736" y="2564972"/>
            <a:ext cx="2526665" cy="1884045"/>
            <a:chOff x="951735" y="1707721"/>
            <a:chExt cx="2526665" cy="1884045"/>
          </a:xfrm>
        </p:grpSpPr>
        <p:sp>
          <p:nvSpPr>
            <p:cNvPr id="4" name="object 4"/>
            <p:cNvSpPr/>
            <p:nvPr/>
          </p:nvSpPr>
          <p:spPr>
            <a:xfrm>
              <a:off x="966600" y="1707721"/>
              <a:ext cx="2511442" cy="188362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66023" y="2196220"/>
              <a:ext cx="561975" cy="829944"/>
            </a:xfrm>
            <a:custGeom>
              <a:avLst/>
              <a:gdLst/>
              <a:ahLst/>
              <a:cxnLst/>
              <a:rect l="l" t="t" r="r" b="b"/>
              <a:pathLst>
                <a:path w="561975" h="829944">
                  <a:moveTo>
                    <a:pt x="0" y="0"/>
                  </a:moveTo>
                  <a:lnTo>
                    <a:pt x="561898" y="0"/>
                  </a:lnTo>
                  <a:lnTo>
                    <a:pt x="561898" y="829498"/>
                  </a:lnTo>
                  <a:lnTo>
                    <a:pt x="0" y="829498"/>
                  </a:lnTo>
                  <a:lnTo>
                    <a:pt x="0" y="0"/>
                  </a:lnTo>
                  <a:close/>
                </a:path>
              </a:pathLst>
            </a:custGeom>
            <a:ln w="28574">
              <a:solidFill>
                <a:srgbClr val="FF0000"/>
              </a:solidFill>
            </a:ln>
          </p:spPr>
          <p:txBody>
            <a:bodyPr wrap="square" lIns="0" tIns="0" rIns="0" bIns="0" rtlCol="0"/>
            <a:lstStyle/>
            <a:p>
              <a:endParaRPr/>
            </a:p>
          </p:txBody>
        </p:sp>
      </p:grpSp>
      <p:sp>
        <p:nvSpPr>
          <p:cNvPr id="6" name="object 6"/>
          <p:cNvSpPr txBox="1"/>
          <p:nvPr/>
        </p:nvSpPr>
        <p:spPr>
          <a:xfrm>
            <a:off x="4647987" y="2167239"/>
            <a:ext cx="2063114" cy="1813560"/>
          </a:xfrm>
          <a:prstGeom prst="rect">
            <a:avLst/>
          </a:prstGeom>
        </p:spPr>
        <p:txBody>
          <a:bodyPr vert="horz" wrap="square" lIns="0" tIns="12700" rIns="0" bIns="0" rtlCol="0">
            <a:spAutoFit/>
          </a:bodyPr>
          <a:lstStyle/>
          <a:p>
            <a:pPr marL="12700">
              <a:spcBef>
                <a:spcPts val="100"/>
              </a:spcBef>
            </a:pPr>
            <a:r>
              <a:rPr sz="1400" spc="-5" dirty="0">
                <a:latin typeface="Arial"/>
                <a:cs typeface="Arial"/>
              </a:rPr>
              <a:t>Classes </a:t>
            </a:r>
            <a:r>
              <a:rPr sz="1400" dirty="0">
                <a:latin typeface="Arial"/>
                <a:cs typeface="Arial"/>
              </a:rPr>
              <a:t>= </a:t>
            </a:r>
            <a:r>
              <a:rPr sz="1400" spc="-5" dirty="0">
                <a:latin typeface="Arial"/>
                <a:cs typeface="Arial"/>
              </a:rPr>
              <a:t>[cat, dog,</a:t>
            </a:r>
            <a:r>
              <a:rPr sz="1400" spc="-90" dirty="0">
                <a:latin typeface="Arial"/>
                <a:cs typeface="Arial"/>
              </a:rPr>
              <a:t> </a:t>
            </a:r>
            <a:r>
              <a:rPr sz="1400" spc="-5" dirty="0">
                <a:latin typeface="Arial"/>
                <a:cs typeface="Arial"/>
              </a:rPr>
              <a:t>duck]</a:t>
            </a:r>
            <a:endParaRPr sz="1400">
              <a:latin typeface="Arial"/>
              <a:cs typeface="Arial"/>
            </a:endParaRPr>
          </a:p>
          <a:p>
            <a:pPr>
              <a:spcBef>
                <a:spcPts val="25"/>
              </a:spcBef>
            </a:pPr>
            <a:endParaRPr sz="2150">
              <a:latin typeface="Arial"/>
              <a:cs typeface="Arial"/>
            </a:endParaRPr>
          </a:p>
          <a:p>
            <a:pPr marL="12700" marR="1223010" algn="just">
              <a:lnSpc>
                <a:spcPct val="196400"/>
              </a:lnSpc>
            </a:pPr>
            <a:r>
              <a:rPr sz="1400" spc="-5" dirty="0">
                <a:latin typeface="Arial"/>
                <a:cs typeface="Arial"/>
              </a:rPr>
              <a:t>Cat </a:t>
            </a:r>
            <a:r>
              <a:rPr sz="1400" dirty="0">
                <a:latin typeface="Arial"/>
                <a:cs typeface="Arial"/>
              </a:rPr>
              <a:t>? </a:t>
            </a:r>
            <a:r>
              <a:rPr sz="1400" spc="-5" dirty="0">
                <a:latin typeface="Arial"/>
                <a:cs typeface="Arial"/>
              </a:rPr>
              <a:t>NO  Dog </a:t>
            </a:r>
            <a:r>
              <a:rPr sz="1400" dirty="0">
                <a:latin typeface="Arial"/>
                <a:cs typeface="Arial"/>
              </a:rPr>
              <a:t>? </a:t>
            </a:r>
            <a:r>
              <a:rPr sz="1400" spc="-5" dirty="0">
                <a:latin typeface="Arial"/>
                <a:cs typeface="Arial"/>
              </a:rPr>
              <a:t>NO  Duck?</a:t>
            </a:r>
            <a:r>
              <a:rPr sz="1400" spc="-95" dirty="0">
                <a:latin typeface="Arial"/>
                <a:cs typeface="Arial"/>
              </a:rPr>
              <a:t> </a:t>
            </a:r>
            <a:r>
              <a:rPr sz="1400" spc="-5" dirty="0">
                <a:latin typeface="Arial"/>
                <a:cs typeface="Arial"/>
              </a:rPr>
              <a:t>NO</a:t>
            </a:r>
            <a:endParaRPr sz="1400">
              <a:latin typeface="Arial"/>
              <a:cs typeface="Arial"/>
            </a:endParaRPr>
          </a:p>
        </p:txBody>
      </p:sp>
      <p:sp>
        <p:nvSpPr>
          <p:cNvPr id="10" name="object 2">
            <a:extLst>
              <a:ext uri="{FF2B5EF4-FFF2-40B4-BE49-F238E27FC236}">
                <a16:creationId xmlns:a16="http://schemas.microsoft.com/office/drawing/2014/main" id="{2F9BC46B-E772-40CD-926C-EE4650BD4CE9}"/>
              </a:ext>
            </a:extLst>
          </p:cNvPr>
          <p:cNvSpPr txBox="1">
            <a:spLocks noGrp="1"/>
          </p:cNvSpPr>
          <p:nvPr>
            <p:ph type="title"/>
          </p:nvPr>
        </p:nvSpPr>
        <p:spPr>
          <a:xfrm>
            <a:off x="104733" y="274848"/>
            <a:ext cx="7436912" cy="566822"/>
          </a:xfrm>
          <a:prstGeom prst="rect">
            <a:avLst/>
          </a:prstGeom>
        </p:spPr>
        <p:txBody>
          <a:bodyPr vert="horz" wrap="square" lIns="0" tIns="12700" rIns="0" bIns="0" rtlCol="0" anchor="ctr">
            <a:spAutoFit/>
          </a:bodyPr>
          <a:lstStyle/>
          <a:p>
            <a:pPr marL="12700">
              <a:lnSpc>
                <a:spcPct val="100000"/>
              </a:lnSpc>
              <a:spcBef>
                <a:spcPts val="100"/>
              </a:spcBef>
            </a:pPr>
            <a:r>
              <a:rPr lang="en-IN" sz="3600" b="1" spc="70" dirty="0"/>
              <a:t>Object </a:t>
            </a:r>
            <a:r>
              <a:rPr lang="en-IN" sz="3600" b="1" spc="90" dirty="0"/>
              <a:t>Detection as Classification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00" b="0" i="0" kern="1200">
                <a:solidFill>
                  <a:srgbClr val="595959"/>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585">
              <a:spcBef>
                <a:spcPts val="5"/>
              </a:spcBef>
            </a:pPr>
            <a:fld id="{81D60167-4931-47E6-BA6A-407CBD079E47}" type="slidenum">
              <a:rPr lang="en-IN" smtClean="0"/>
              <a:pPr marL="108585">
                <a:spcBef>
                  <a:spcPts val="5"/>
                </a:spcBef>
              </a:pPr>
              <a:t>7</a:t>
            </a:fld>
            <a:endParaRPr dirty="0"/>
          </a:p>
        </p:txBody>
      </p:sp>
      <p:grpSp>
        <p:nvGrpSpPr>
          <p:cNvPr id="3" name="object 3"/>
          <p:cNvGrpSpPr/>
          <p:nvPr/>
        </p:nvGrpSpPr>
        <p:grpSpPr>
          <a:xfrm>
            <a:off x="966600" y="2564972"/>
            <a:ext cx="2512060" cy="1884045"/>
            <a:chOff x="966600" y="1707721"/>
            <a:chExt cx="2512060" cy="1884045"/>
          </a:xfrm>
        </p:grpSpPr>
        <p:sp>
          <p:nvSpPr>
            <p:cNvPr id="4" name="object 4"/>
            <p:cNvSpPr/>
            <p:nvPr/>
          </p:nvSpPr>
          <p:spPr>
            <a:xfrm>
              <a:off x="966600" y="1707721"/>
              <a:ext cx="2511442" cy="188362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90897" y="2267420"/>
              <a:ext cx="561975" cy="829944"/>
            </a:xfrm>
            <a:custGeom>
              <a:avLst/>
              <a:gdLst/>
              <a:ahLst/>
              <a:cxnLst/>
              <a:rect l="l" t="t" r="r" b="b"/>
              <a:pathLst>
                <a:path w="561975" h="829944">
                  <a:moveTo>
                    <a:pt x="0" y="0"/>
                  </a:moveTo>
                  <a:lnTo>
                    <a:pt x="561898" y="0"/>
                  </a:lnTo>
                  <a:lnTo>
                    <a:pt x="561898" y="829498"/>
                  </a:lnTo>
                  <a:lnTo>
                    <a:pt x="0" y="829498"/>
                  </a:lnTo>
                  <a:lnTo>
                    <a:pt x="0" y="0"/>
                  </a:lnTo>
                  <a:close/>
                </a:path>
              </a:pathLst>
            </a:custGeom>
            <a:ln w="28574">
              <a:solidFill>
                <a:srgbClr val="FF0000"/>
              </a:solidFill>
            </a:ln>
          </p:spPr>
          <p:txBody>
            <a:bodyPr wrap="square" lIns="0" tIns="0" rIns="0" bIns="0" rtlCol="0"/>
            <a:lstStyle/>
            <a:p>
              <a:endParaRPr/>
            </a:p>
          </p:txBody>
        </p:sp>
      </p:grpSp>
      <p:sp>
        <p:nvSpPr>
          <p:cNvPr id="6" name="object 6"/>
          <p:cNvSpPr txBox="1"/>
          <p:nvPr/>
        </p:nvSpPr>
        <p:spPr>
          <a:xfrm>
            <a:off x="4647987" y="2167239"/>
            <a:ext cx="2063114" cy="1813560"/>
          </a:xfrm>
          <a:prstGeom prst="rect">
            <a:avLst/>
          </a:prstGeom>
        </p:spPr>
        <p:txBody>
          <a:bodyPr vert="horz" wrap="square" lIns="0" tIns="12700" rIns="0" bIns="0" rtlCol="0">
            <a:spAutoFit/>
          </a:bodyPr>
          <a:lstStyle/>
          <a:p>
            <a:pPr marL="12700">
              <a:spcBef>
                <a:spcPts val="100"/>
              </a:spcBef>
            </a:pPr>
            <a:r>
              <a:rPr sz="1400" spc="-5" dirty="0">
                <a:latin typeface="Arial"/>
                <a:cs typeface="Arial"/>
              </a:rPr>
              <a:t>Classes </a:t>
            </a:r>
            <a:r>
              <a:rPr sz="1400" dirty="0">
                <a:latin typeface="Arial"/>
                <a:cs typeface="Arial"/>
              </a:rPr>
              <a:t>= </a:t>
            </a:r>
            <a:r>
              <a:rPr sz="1400" spc="-5" dirty="0">
                <a:latin typeface="Arial"/>
                <a:cs typeface="Arial"/>
              </a:rPr>
              <a:t>[cat, dog,</a:t>
            </a:r>
            <a:r>
              <a:rPr sz="1400" spc="-90" dirty="0">
                <a:latin typeface="Arial"/>
                <a:cs typeface="Arial"/>
              </a:rPr>
              <a:t> </a:t>
            </a:r>
            <a:r>
              <a:rPr sz="1400" spc="-5" dirty="0">
                <a:latin typeface="Arial"/>
                <a:cs typeface="Arial"/>
              </a:rPr>
              <a:t>duck]</a:t>
            </a:r>
            <a:endParaRPr sz="1400">
              <a:latin typeface="Arial"/>
              <a:cs typeface="Arial"/>
            </a:endParaRPr>
          </a:p>
          <a:p>
            <a:pPr>
              <a:lnSpc>
                <a:spcPct val="100000"/>
              </a:lnSpc>
            </a:pPr>
            <a:endParaRPr sz="1500">
              <a:latin typeface="Arial"/>
              <a:cs typeface="Arial"/>
            </a:endParaRPr>
          </a:p>
          <a:p>
            <a:pPr>
              <a:spcBef>
                <a:spcPts val="35"/>
              </a:spcBef>
            </a:pPr>
            <a:endParaRPr sz="2050">
              <a:latin typeface="Arial"/>
              <a:cs typeface="Arial"/>
            </a:endParaRPr>
          </a:p>
          <a:p>
            <a:pPr marL="12700"/>
            <a:r>
              <a:rPr sz="1400" spc="-5" dirty="0">
                <a:latin typeface="Arial"/>
                <a:cs typeface="Arial"/>
              </a:rPr>
              <a:t>Cat </a:t>
            </a:r>
            <a:r>
              <a:rPr sz="1400" dirty="0">
                <a:latin typeface="Arial"/>
                <a:cs typeface="Arial"/>
              </a:rPr>
              <a:t>?</a:t>
            </a:r>
            <a:r>
              <a:rPr sz="1400" spc="-100" dirty="0">
                <a:latin typeface="Arial"/>
                <a:cs typeface="Arial"/>
              </a:rPr>
              <a:t> </a:t>
            </a:r>
            <a:r>
              <a:rPr sz="1400" spc="-5" dirty="0">
                <a:latin typeface="Arial"/>
                <a:cs typeface="Arial"/>
              </a:rPr>
              <a:t>YES</a:t>
            </a:r>
            <a:endParaRPr sz="1400">
              <a:latin typeface="Arial"/>
              <a:cs typeface="Arial"/>
            </a:endParaRPr>
          </a:p>
          <a:p>
            <a:pPr marL="12700" marR="1223010">
              <a:lnSpc>
                <a:spcPct val="196400"/>
              </a:lnSpc>
            </a:pPr>
            <a:r>
              <a:rPr sz="1400" spc="-5" dirty="0">
                <a:latin typeface="Arial"/>
                <a:cs typeface="Arial"/>
              </a:rPr>
              <a:t>Dog </a:t>
            </a:r>
            <a:r>
              <a:rPr sz="1400" dirty="0">
                <a:latin typeface="Arial"/>
                <a:cs typeface="Arial"/>
              </a:rPr>
              <a:t>? </a:t>
            </a:r>
            <a:r>
              <a:rPr sz="1400" spc="-5" dirty="0">
                <a:latin typeface="Arial"/>
                <a:cs typeface="Arial"/>
              </a:rPr>
              <a:t>NO  Duck?</a:t>
            </a:r>
            <a:r>
              <a:rPr sz="1400" spc="-100" dirty="0">
                <a:latin typeface="Arial"/>
                <a:cs typeface="Arial"/>
              </a:rPr>
              <a:t> </a:t>
            </a:r>
            <a:r>
              <a:rPr sz="1400" spc="-5" dirty="0">
                <a:latin typeface="Arial"/>
                <a:cs typeface="Arial"/>
              </a:rPr>
              <a:t>NO</a:t>
            </a:r>
            <a:endParaRPr sz="1400">
              <a:latin typeface="Arial"/>
              <a:cs typeface="Arial"/>
            </a:endParaRPr>
          </a:p>
        </p:txBody>
      </p:sp>
      <p:sp>
        <p:nvSpPr>
          <p:cNvPr id="10" name="object 2">
            <a:extLst>
              <a:ext uri="{FF2B5EF4-FFF2-40B4-BE49-F238E27FC236}">
                <a16:creationId xmlns:a16="http://schemas.microsoft.com/office/drawing/2014/main" id="{E2DF695B-F3E5-4BAC-9794-B7F60C31FB0C}"/>
              </a:ext>
            </a:extLst>
          </p:cNvPr>
          <p:cNvSpPr txBox="1">
            <a:spLocks/>
          </p:cNvSpPr>
          <p:nvPr/>
        </p:nvSpPr>
        <p:spPr>
          <a:xfrm>
            <a:off x="104733" y="274848"/>
            <a:ext cx="7436912" cy="566822"/>
          </a:xfrm>
          <a:prstGeom prst="rect">
            <a:avLst/>
          </a:prstGeom>
        </p:spPr>
        <p:txBody>
          <a:bodyPr vert="horz" wrap="square" lIns="0" tIns="12700" rIns="0" bIns="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12700">
              <a:lnSpc>
                <a:spcPct val="100000"/>
              </a:lnSpc>
              <a:spcBef>
                <a:spcPts val="100"/>
              </a:spcBef>
            </a:pPr>
            <a:r>
              <a:rPr lang="en-IN" sz="3600" b="1" spc="70"/>
              <a:t>Object </a:t>
            </a:r>
            <a:r>
              <a:rPr lang="en-IN" sz="3600" b="1" spc="90"/>
              <a:t>Detection as Classification</a:t>
            </a:r>
            <a:endParaRPr lang="en-IN" sz="3600" b="1" spc="9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000" b="0" i="0" kern="1200">
                <a:solidFill>
                  <a:srgbClr val="595959"/>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8585">
              <a:spcBef>
                <a:spcPts val="5"/>
              </a:spcBef>
            </a:pPr>
            <a:fld id="{81D60167-4931-47E6-BA6A-407CBD079E47}" type="slidenum">
              <a:rPr lang="en-IN" smtClean="0"/>
              <a:pPr marL="108585">
                <a:spcBef>
                  <a:spcPts val="5"/>
                </a:spcBef>
              </a:pPr>
              <a:t>8</a:t>
            </a:fld>
            <a:endParaRPr dirty="0"/>
          </a:p>
        </p:txBody>
      </p:sp>
      <p:sp>
        <p:nvSpPr>
          <p:cNvPr id="10" name="object 2">
            <a:extLst>
              <a:ext uri="{FF2B5EF4-FFF2-40B4-BE49-F238E27FC236}">
                <a16:creationId xmlns:a16="http://schemas.microsoft.com/office/drawing/2014/main" id="{6BC4F0DA-F45F-4063-8EB8-3AF8CC65F1B8}"/>
              </a:ext>
            </a:extLst>
          </p:cNvPr>
          <p:cNvSpPr txBox="1">
            <a:spLocks noGrp="1"/>
          </p:cNvSpPr>
          <p:nvPr>
            <p:ph type="title"/>
          </p:nvPr>
        </p:nvSpPr>
        <p:spPr>
          <a:xfrm>
            <a:off x="104733" y="274848"/>
            <a:ext cx="7436912" cy="566822"/>
          </a:xfrm>
          <a:prstGeom prst="rect">
            <a:avLst/>
          </a:prstGeom>
        </p:spPr>
        <p:txBody>
          <a:bodyPr vert="horz" wrap="square" lIns="0" tIns="12700" rIns="0" bIns="0" rtlCol="0" anchor="ctr">
            <a:spAutoFit/>
          </a:bodyPr>
          <a:lstStyle/>
          <a:p>
            <a:pPr marL="12700">
              <a:lnSpc>
                <a:spcPct val="100000"/>
              </a:lnSpc>
              <a:spcBef>
                <a:spcPts val="100"/>
              </a:spcBef>
            </a:pPr>
            <a:r>
              <a:rPr lang="en-IN" sz="3600" b="1" spc="70" dirty="0"/>
              <a:t>Object </a:t>
            </a:r>
            <a:r>
              <a:rPr lang="en-IN" sz="3600" b="1" spc="90" dirty="0"/>
              <a:t>Detection as Classification</a:t>
            </a:r>
          </a:p>
        </p:txBody>
      </p:sp>
      <p:grpSp>
        <p:nvGrpSpPr>
          <p:cNvPr id="17" name="object 3">
            <a:extLst>
              <a:ext uri="{FF2B5EF4-FFF2-40B4-BE49-F238E27FC236}">
                <a16:creationId xmlns:a16="http://schemas.microsoft.com/office/drawing/2014/main" id="{C7FAE20A-7344-41C8-828C-A25AA96D6546}"/>
              </a:ext>
            </a:extLst>
          </p:cNvPr>
          <p:cNvGrpSpPr/>
          <p:nvPr/>
        </p:nvGrpSpPr>
        <p:grpSpPr>
          <a:xfrm>
            <a:off x="966600" y="2550684"/>
            <a:ext cx="2512060" cy="1912620"/>
            <a:chOff x="966600" y="1693434"/>
            <a:chExt cx="2512060" cy="1912620"/>
          </a:xfrm>
        </p:grpSpPr>
        <p:sp>
          <p:nvSpPr>
            <p:cNvPr id="18" name="object 4">
              <a:extLst>
                <a:ext uri="{FF2B5EF4-FFF2-40B4-BE49-F238E27FC236}">
                  <a16:creationId xmlns:a16="http://schemas.microsoft.com/office/drawing/2014/main" id="{1B62B914-F835-492D-BBCB-38F388C3A878}"/>
                </a:ext>
              </a:extLst>
            </p:cNvPr>
            <p:cNvSpPr/>
            <p:nvPr/>
          </p:nvSpPr>
          <p:spPr>
            <a:xfrm>
              <a:off x="966600" y="1707721"/>
              <a:ext cx="2511442" cy="1883621"/>
            </a:xfrm>
            <a:prstGeom prst="rect">
              <a:avLst/>
            </a:prstGeom>
            <a:blipFill>
              <a:blip r:embed="rId2" cstate="print"/>
              <a:stretch>
                <a:fillRect/>
              </a:stretch>
            </a:blipFill>
          </p:spPr>
          <p:txBody>
            <a:bodyPr wrap="square" lIns="0" tIns="0" rIns="0" bIns="0" rtlCol="0"/>
            <a:lstStyle/>
            <a:p>
              <a:endParaRPr/>
            </a:p>
          </p:txBody>
        </p:sp>
        <p:sp>
          <p:nvSpPr>
            <p:cNvPr id="19" name="object 5">
              <a:extLst>
                <a:ext uri="{FF2B5EF4-FFF2-40B4-BE49-F238E27FC236}">
                  <a16:creationId xmlns:a16="http://schemas.microsoft.com/office/drawing/2014/main" id="{CD52E190-8CD5-4254-9D08-74379C5B566B}"/>
                </a:ext>
              </a:extLst>
            </p:cNvPr>
            <p:cNvSpPr/>
            <p:nvPr/>
          </p:nvSpPr>
          <p:spPr>
            <a:xfrm>
              <a:off x="1004698" y="1707721"/>
              <a:ext cx="2407920" cy="1884045"/>
            </a:xfrm>
            <a:custGeom>
              <a:avLst/>
              <a:gdLst/>
              <a:ahLst/>
              <a:cxnLst/>
              <a:rect l="l" t="t" r="r" b="b"/>
              <a:pathLst>
                <a:path w="2407920" h="1884045">
                  <a:moveTo>
                    <a:pt x="1142347" y="781173"/>
                  </a:moveTo>
                  <a:lnTo>
                    <a:pt x="1704246" y="781173"/>
                  </a:lnTo>
                  <a:lnTo>
                    <a:pt x="1704246" y="1610671"/>
                  </a:lnTo>
                  <a:lnTo>
                    <a:pt x="1142347" y="1610671"/>
                  </a:lnTo>
                  <a:lnTo>
                    <a:pt x="1142347" y="781173"/>
                  </a:lnTo>
                  <a:close/>
                </a:path>
                <a:path w="2407920" h="1884045">
                  <a:moveTo>
                    <a:pt x="1455272" y="449274"/>
                  </a:moveTo>
                  <a:lnTo>
                    <a:pt x="2017170" y="449274"/>
                  </a:lnTo>
                  <a:lnTo>
                    <a:pt x="2017170" y="1278772"/>
                  </a:lnTo>
                  <a:lnTo>
                    <a:pt x="1455272" y="1278772"/>
                  </a:lnTo>
                  <a:lnTo>
                    <a:pt x="1455272" y="449274"/>
                  </a:lnTo>
                  <a:close/>
                </a:path>
                <a:path w="2407920" h="1884045">
                  <a:moveTo>
                    <a:pt x="376974" y="527061"/>
                  </a:moveTo>
                  <a:lnTo>
                    <a:pt x="938873" y="527061"/>
                  </a:lnTo>
                  <a:lnTo>
                    <a:pt x="938873" y="1356572"/>
                  </a:lnTo>
                  <a:lnTo>
                    <a:pt x="376974" y="1356572"/>
                  </a:lnTo>
                  <a:lnTo>
                    <a:pt x="376974" y="527061"/>
                  </a:lnTo>
                  <a:close/>
                </a:path>
                <a:path w="2407920" h="1884045">
                  <a:moveTo>
                    <a:pt x="121399" y="0"/>
                  </a:moveTo>
                  <a:lnTo>
                    <a:pt x="683298" y="0"/>
                  </a:lnTo>
                  <a:lnTo>
                    <a:pt x="683298" y="829498"/>
                  </a:lnTo>
                  <a:lnTo>
                    <a:pt x="121399" y="829498"/>
                  </a:lnTo>
                  <a:lnTo>
                    <a:pt x="121399" y="0"/>
                  </a:lnTo>
                  <a:close/>
                </a:path>
                <a:path w="2407920" h="1884045">
                  <a:moveTo>
                    <a:pt x="121399" y="1054122"/>
                  </a:moveTo>
                  <a:lnTo>
                    <a:pt x="683298" y="1054122"/>
                  </a:lnTo>
                  <a:lnTo>
                    <a:pt x="683298" y="1883621"/>
                  </a:lnTo>
                  <a:lnTo>
                    <a:pt x="121399" y="1883621"/>
                  </a:lnTo>
                  <a:lnTo>
                    <a:pt x="121399" y="1054122"/>
                  </a:lnTo>
                  <a:close/>
                </a:path>
                <a:path w="2407920" h="1884045">
                  <a:moveTo>
                    <a:pt x="1455272" y="272974"/>
                  </a:moveTo>
                  <a:lnTo>
                    <a:pt x="2017170" y="272974"/>
                  </a:lnTo>
                  <a:lnTo>
                    <a:pt x="2017170" y="1102472"/>
                  </a:lnTo>
                  <a:lnTo>
                    <a:pt x="1455272" y="1102472"/>
                  </a:lnTo>
                  <a:lnTo>
                    <a:pt x="1455272" y="272974"/>
                  </a:lnTo>
                  <a:close/>
                </a:path>
                <a:path w="2407920" h="1884045">
                  <a:moveTo>
                    <a:pt x="1845846" y="781173"/>
                  </a:moveTo>
                  <a:lnTo>
                    <a:pt x="2407745" y="781173"/>
                  </a:lnTo>
                  <a:lnTo>
                    <a:pt x="2407745" y="1610671"/>
                  </a:lnTo>
                  <a:lnTo>
                    <a:pt x="1845846" y="1610671"/>
                  </a:lnTo>
                  <a:lnTo>
                    <a:pt x="1845846" y="781173"/>
                  </a:lnTo>
                  <a:close/>
                </a:path>
                <a:path w="2407920" h="1884045">
                  <a:moveTo>
                    <a:pt x="1031947" y="376499"/>
                  </a:moveTo>
                  <a:lnTo>
                    <a:pt x="1593846" y="376499"/>
                  </a:lnTo>
                  <a:lnTo>
                    <a:pt x="1593846" y="1205997"/>
                  </a:lnTo>
                  <a:lnTo>
                    <a:pt x="1031947" y="1205997"/>
                  </a:lnTo>
                  <a:lnTo>
                    <a:pt x="1031947" y="376499"/>
                  </a:lnTo>
                  <a:close/>
                </a:path>
                <a:path w="2407920" h="1884045">
                  <a:moveTo>
                    <a:pt x="1845846" y="174399"/>
                  </a:moveTo>
                  <a:lnTo>
                    <a:pt x="2407745" y="174399"/>
                  </a:lnTo>
                  <a:lnTo>
                    <a:pt x="2407745" y="1003897"/>
                  </a:lnTo>
                  <a:lnTo>
                    <a:pt x="1845846" y="1003897"/>
                  </a:lnTo>
                  <a:lnTo>
                    <a:pt x="1845846" y="174399"/>
                  </a:lnTo>
                  <a:close/>
                </a:path>
                <a:path w="2407920" h="1884045">
                  <a:moveTo>
                    <a:pt x="627773" y="92699"/>
                  </a:moveTo>
                  <a:lnTo>
                    <a:pt x="1189672" y="92699"/>
                  </a:lnTo>
                  <a:lnTo>
                    <a:pt x="1189672" y="922198"/>
                  </a:lnTo>
                  <a:lnTo>
                    <a:pt x="627773" y="922198"/>
                  </a:lnTo>
                  <a:lnTo>
                    <a:pt x="627773" y="92699"/>
                  </a:lnTo>
                  <a:close/>
                </a:path>
                <a:path w="2407920" h="1884045">
                  <a:moveTo>
                    <a:pt x="683298" y="893898"/>
                  </a:moveTo>
                  <a:lnTo>
                    <a:pt x="1245197" y="893898"/>
                  </a:lnTo>
                  <a:lnTo>
                    <a:pt x="1245197" y="1723396"/>
                  </a:lnTo>
                  <a:lnTo>
                    <a:pt x="683298" y="1723396"/>
                  </a:lnTo>
                  <a:lnTo>
                    <a:pt x="683298" y="893898"/>
                  </a:lnTo>
                  <a:close/>
                </a:path>
                <a:path w="2407920" h="1884045">
                  <a:moveTo>
                    <a:pt x="1554621" y="1054122"/>
                  </a:moveTo>
                  <a:lnTo>
                    <a:pt x="2116520" y="1054122"/>
                  </a:lnTo>
                  <a:lnTo>
                    <a:pt x="2116520" y="1883621"/>
                  </a:lnTo>
                  <a:lnTo>
                    <a:pt x="1554621" y="1883621"/>
                  </a:lnTo>
                  <a:lnTo>
                    <a:pt x="1554621" y="1054122"/>
                  </a:lnTo>
                  <a:close/>
                </a:path>
                <a:path w="2407920" h="1884045">
                  <a:moveTo>
                    <a:pt x="1189672" y="92699"/>
                  </a:moveTo>
                  <a:lnTo>
                    <a:pt x="1751571" y="92699"/>
                  </a:lnTo>
                  <a:lnTo>
                    <a:pt x="1751571" y="922198"/>
                  </a:lnTo>
                  <a:lnTo>
                    <a:pt x="1189672" y="922198"/>
                  </a:lnTo>
                  <a:lnTo>
                    <a:pt x="1189672" y="92699"/>
                  </a:lnTo>
                  <a:close/>
                </a:path>
                <a:path w="2407920" h="1884045">
                  <a:moveTo>
                    <a:pt x="0" y="729048"/>
                  </a:moveTo>
                  <a:lnTo>
                    <a:pt x="561898" y="729048"/>
                  </a:lnTo>
                  <a:lnTo>
                    <a:pt x="561898" y="1558546"/>
                  </a:lnTo>
                  <a:lnTo>
                    <a:pt x="0" y="1558546"/>
                  </a:lnTo>
                  <a:lnTo>
                    <a:pt x="0" y="729048"/>
                  </a:lnTo>
                  <a:close/>
                </a:path>
                <a:path w="2407920" h="1884045">
                  <a:moveTo>
                    <a:pt x="965798" y="922198"/>
                  </a:moveTo>
                  <a:lnTo>
                    <a:pt x="1527696" y="922198"/>
                  </a:lnTo>
                  <a:lnTo>
                    <a:pt x="1527696" y="1751696"/>
                  </a:lnTo>
                  <a:lnTo>
                    <a:pt x="965798" y="1751696"/>
                  </a:lnTo>
                  <a:lnTo>
                    <a:pt x="965798" y="922198"/>
                  </a:lnTo>
                  <a:close/>
                </a:path>
                <a:path w="2407920" h="1884045">
                  <a:moveTo>
                    <a:pt x="1554621" y="30574"/>
                  </a:moveTo>
                  <a:lnTo>
                    <a:pt x="2116520" y="30574"/>
                  </a:lnTo>
                  <a:lnTo>
                    <a:pt x="2116520" y="860073"/>
                  </a:lnTo>
                  <a:lnTo>
                    <a:pt x="1554621" y="860073"/>
                  </a:lnTo>
                  <a:lnTo>
                    <a:pt x="1554621" y="30574"/>
                  </a:lnTo>
                  <a:close/>
                </a:path>
                <a:path w="2407920" h="1884045">
                  <a:moveTo>
                    <a:pt x="627773" y="1003897"/>
                  </a:moveTo>
                  <a:lnTo>
                    <a:pt x="1189672" y="1003897"/>
                  </a:lnTo>
                  <a:lnTo>
                    <a:pt x="1189672" y="1833396"/>
                  </a:lnTo>
                  <a:lnTo>
                    <a:pt x="627773" y="1833396"/>
                  </a:lnTo>
                  <a:lnTo>
                    <a:pt x="627773" y="1003897"/>
                  </a:lnTo>
                  <a:close/>
                </a:path>
              </a:pathLst>
            </a:custGeom>
            <a:ln w="28574">
              <a:solidFill>
                <a:srgbClr val="FF0000"/>
              </a:solidFill>
            </a:ln>
          </p:spPr>
          <p:txBody>
            <a:bodyPr wrap="square" lIns="0" tIns="0" rIns="0" bIns="0" rtlCol="0"/>
            <a:lstStyle/>
            <a:p>
              <a:endParaRPr/>
            </a:p>
          </p:txBody>
        </p:sp>
      </p:grpSp>
      <p:sp>
        <p:nvSpPr>
          <p:cNvPr id="20" name="object 6">
            <a:extLst>
              <a:ext uri="{FF2B5EF4-FFF2-40B4-BE49-F238E27FC236}">
                <a16:creationId xmlns:a16="http://schemas.microsoft.com/office/drawing/2014/main" id="{176BFAE6-8BF3-4E6F-B1BE-B77A7D1DDFF5}"/>
              </a:ext>
            </a:extLst>
          </p:cNvPr>
          <p:cNvSpPr txBox="1"/>
          <p:nvPr/>
        </p:nvSpPr>
        <p:spPr>
          <a:xfrm>
            <a:off x="3920888" y="2846424"/>
            <a:ext cx="4813300" cy="753110"/>
          </a:xfrm>
          <a:prstGeom prst="rect">
            <a:avLst/>
          </a:prstGeom>
        </p:spPr>
        <p:txBody>
          <a:bodyPr vert="horz" wrap="square" lIns="0" tIns="12700" rIns="0" bIns="0" rtlCol="0">
            <a:spAutoFit/>
          </a:bodyPr>
          <a:lstStyle/>
          <a:p>
            <a:pPr marL="12700">
              <a:lnSpc>
                <a:spcPts val="2865"/>
              </a:lnSpc>
              <a:spcBef>
                <a:spcPts val="100"/>
              </a:spcBef>
            </a:pPr>
            <a:r>
              <a:rPr sz="2400" spc="-5" dirty="0">
                <a:latin typeface="Arial"/>
                <a:cs typeface="Arial"/>
              </a:rPr>
              <a:t>Problem:</a:t>
            </a:r>
            <a:endParaRPr sz="2400">
              <a:latin typeface="Arial"/>
              <a:cs typeface="Arial"/>
            </a:endParaRPr>
          </a:p>
          <a:p>
            <a:pPr marL="12700">
              <a:lnSpc>
                <a:spcPts val="2865"/>
              </a:lnSpc>
            </a:pPr>
            <a:r>
              <a:rPr sz="2400" spc="-5" dirty="0">
                <a:latin typeface="Arial"/>
                <a:cs typeface="Arial"/>
              </a:rPr>
              <a:t>Too </a:t>
            </a:r>
            <a:r>
              <a:rPr sz="2400" dirty="0">
                <a:latin typeface="Arial"/>
                <a:cs typeface="Arial"/>
              </a:rPr>
              <a:t>many </a:t>
            </a:r>
            <a:r>
              <a:rPr sz="2400" spc="-5" dirty="0">
                <a:latin typeface="Arial"/>
                <a:cs typeface="Arial"/>
              </a:rPr>
              <a:t>positions </a:t>
            </a:r>
            <a:r>
              <a:rPr sz="2400" dirty="0">
                <a:latin typeface="Arial"/>
                <a:cs typeface="Arial"/>
              </a:rPr>
              <a:t>&amp; scales </a:t>
            </a:r>
            <a:r>
              <a:rPr sz="2400" spc="-5" dirty="0">
                <a:latin typeface="Arial"/>
                <a:cs typeface="Arial"/>
              </a:rPr>
              <a:t>to</a:t>
            </a:r>
            <a:r>
              <a:rPr sz="2400" spc="-120" dirty="0">
                <a:latin typeface="Arial"/>
                <a:cs typeface="Arial"/>
              </a:rPr>
              <a:t> </a:t>
            </a:r>
            <a:r>
              <a:rPr sz="2400" spc="-5" dirty="0">
                <a:latin typeface="Arial"/>
                <a:cs typeface="Arial"/>
              </a:rPr>
              <a:t>test</a:t>
            </a:r>
            <a:endParaRPr sz="2400">
              <a:latin typeface="Arial"/>
              <a:cs typeface="Arial"/>
            </a:endParaRPr>
          </a:p>
        </p:txBody>
      </p:sp>
      <p:sp>
        <p:nvSpPr>
          <p:cNvPr id="21" name="object 7">
            <a:extLst>
              <a:ext uri="{FF2B5EF4-FFF2-40B4-BE49-F238E27FC236}">
                <a16:creationId xmlns:a16="http://schemas.microsoft.com/office/drawing/2014/main" id="{1B24CBF2-1E13-4C2E-923D-7EEC8722C984}"/>
              </a:ext>
            </a:extLst>
          </p:cNvPr>
          <p:cNvSpPr txBox="1"/>
          <p:nvPr/>
        </p:nvSpPr>
        <p:spPr>
          <a:xfrm>
            <a:off x="1004698" y="5328825"/>
            <a:ext cx="6568440" cy="382156"/>
          </a:xfrm>
          <a:prstGeom prst="rect">
            <a:avLst/>
          </a:prstGeom>
        </p:spPr>
        <p:txBody>
          <a:bodyPr vert="horz" wrap="square" lIns="0" tIns="12700" rIns="0" bIns="0" rtlCol="0">
            <a:spAutoFit/>
          </a:bodyPr>
          <a:lstStyle/>
          <a:p>
            <a:pPr marL="12700">
              <a:spcBef>
                <a:spcPts val="100"/>
              </a:spcBef>
            </a:pPr>
            <a:r>
              <a:rPr sz="2400" spc="-5" dirty="0">
                <a:latin typeface="Arial"/>
                <a:cs typeface="Arial"/>
              </a:rPr>
              <a:t>Solution: </a:t>
            </a:r>
            <a:r>
              <a:rPr lang="en-US" sz="2400" spc="-5" dirty="0">
                <a:latin typeface="Arial"/>
                <a:cs typeface="Arial"/>
              </a:rPr>
              <a:t>Choose a </a:t>
            </a:r>
            <a:r>
              <a:rPr sz="2400" dirty="0">
                <a:latin typeface="Arial"/>
                <a:cs typeface="Arial"/>
              </a:rPr>
              <a:t>classifier </a:t>
            </a:r>
            <a:r>
              <a:rPr lang="en-US" sz="2400" dirty="0">
                <a:latin typeface="Arial"/>
                <a:cs typeface="Arial"/>
              </a:rPr>
              <a:t>that </a:t>
            </a:r>
            <a:r>
              <a:rPr sz="2400" spc="-5" dirty="0">
                <a:latin typeface="Arial"/>
                <a:cs typeface="Arial"/>
              </a:rPr>
              <a:t>is fast enough</a:t>
            </a:r>
            <a:endParaRPr lang="en-US" sz="2400" spc="-5" dirty="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2031" y="489557"/>
            <a:ext cx="5261317" cy="520655"/>
          </a:xfrm>
          <a:prstGeom prst="rect">
            <a:avLst/>
          </a:prstGeom>
        </p:spPr>
        <p:txBody>
          <a:bodyPr vert="horz" wrap="square" lIns="0" tIns="12700" rIns="0" bIns="0" rtlCol="0">
            <a:spAutoFit/>
          </a:bodyPr>
          <a:lstStyle/>
          <a:p>
            <a:pPr marL="12700">
              <a:spcBef>
                <a:spcPts val="100"/>
              </a:spcBef>
            </a:pPr>
            <a:r>
              <a:rPr lang="en-US" sz="3300" b="1" spc="-114" dirty="0">
                <a:latin typeface="+mj-lt"/>
                <a:cs typeface="Arial"/>
              </a:rPr>
              <a:t>Object Detection using </a:t>
            </a:r>
            <a:r>
              <a:rPr sz="3300" b="1" spc="-114" dirty="0">
                <a:latin typeface="+mj-lt"/>
                <a:cs typeface="Arial"/>
              </a:rPr>
              <a:t>HOG</a:t>
            </a:r>
            <a:r>
              <a:rPr lang="en-US" sz="3300" b="1" spc="-114" dirty="0">
                <a:latin typeface="+mj-lt"/>
                <a:cs typeface="Arial"/>
              </a:rPr>
              <a:t> </a:t>
            </a:r>
            <a:endParaRPr sz="3300" b="1" dirty="0">
              <a:latin typeface="+mj-lt"/>
              <a:cs typeface="Arial"/>
            </a:endParaRPr>
          </a:p>
        </p:txBody>
      </p:sp>
      <p:pic>
        <p:nvPicPr>
          <p:cNvPr id="7" name="Picture 6">
            <a:extLst>
              <a:ext uri="{FF2B5EF4-FFF2-40B4-BE49-F238E27FC236}">
                <a16:creationId xmlns:a16="http://schemas.microsoft.com/office/drawing/2014/main" id="{BAE5FB87-013A-4DAF-8AF1-95CEF99FA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25" y="4105884"/>
            <a:ext cx="8299937" cy="2319511"/>
          </a:xfrm>
          <a:prstGeom prst="rect">
            <a:avLst/>
          </a:prstGeom>
        </p:spPr>
      </p:pic>
      <p:sp>
        <p:nvSpPr>
          <p:cNvPr id="8" name="Rectangle 7">
            <a:extLst>
              <a:ext uri="{FF2B5EF4-FFF2-40B4-BE49-F238E27FC236}">
                <a16:creationId xmlns:a16="http://schemas.microsoft.com/office/drawing/2014/main" id="{6887AEBA-0AD0-40DC-877D-746A527910C5}"/>
              </a:ext>
            </a:extLst>
          </p:cNvPr>
          <p:cNvSpPr/>
          <p:nvPr/>
        </p:nvSpPr>
        <p:spPr>
          <a:xfrm>
            <a:off x="422031" y="1311808"/>
            <a:ext cx="8114331" cy="2677656"/>
          </a:xfrm>
          <a:prstGeom prst="rect">
            <a:avLst/>
          </a:prstGeom>
        </p:spPr>
        <p:txBody>
          <a:bodyPr wrap="square">
            <a:spAutoFit/>
          </a:bodyPr>
          <a:lstStyle/>
          <a:p>
            <a:r>
              <a:rPr lang="en-US" sz="2400" dirty="0"/>
              <a:t>The H.O.G(Histogram of Oriented Gradients) is a feature descriptor used in computer vision for image processing for the purpose of object detection. </a:t>
            </a:r>
          </a:p>
          <a:p>
            <a:endParaRPr lang="en-US" sz="2400" dirty="0">
              <a:highlight>
                <a:srgbClr val="FFFFFF"/>
              </a:highlight>
            </a:endParaRPr>
          </a:p>
          <a:p>
            <a:r>
              <a:rPr lang="en-US" sz="2400" dirty="0"/>
              <a:t>“</a:t>
            </a:r>
            <a:r>
              <a:rPr lang="en-US" sz="2400" dirty="0">
                <a:highlight>
                  <a:srgbClr val="FFFF00"/>
                </a:highlight>
              </a:rPr>
              <a:t>what are gradients in this context </a:t>
            </a:r>
            <a:r>
              <a:rPr lang="en-US" sz="2400" dirty="0"/>
              <a:t>“ ?</a:t>
            </a:r>
          </a:p>
          <a:p>
            <a:r>
              <a:rPr lang="en-US" sz="2400" dirty="0"/>
              <a:t> </a:t>
            </a:r>
          </a:p>
          <a:p>
            <a:r>
              <a:rPr lang="en-US" sz="2400" dirty="0"/>
              <a:t>Take the following image for example:</a:t>
            </a:r>
            <a:endParaRPr lang="en-IN" sz="2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118</TotalTime>
  <Words>2504</Words>
  <Application>Microsoft Office PowerPoint</Application>
  <PresentationFormat>On-screen Show (4:3)</PresentationFormat>
  <Paragraphs>235</Paragraphs>
  <Slides>37</Slides>
  <Notes>11</Notes>
  <HiddenSlides>0</HiddenSlides>
  <MMClips>0</MMClips>
  <ScaleCrop>false</ScaleCrop>
  <HeadingPairs>
    <vt:vector size="4" baseType="variant">
      <vt:variant>
        <vt:lpstr>Theme</vt:lpstr>
      </vt:variant>
      <vt:variant>
        <vt:i4>2</vt:i4>
      </vt:variant>
      <vt:variant>
        <vt:lpstr>Slide Titles</vt:lpstr>
      </vt:variant>
      <vt:variant>
        <vt:i4>37</vt:i4>
      </vt:variant>
    </vt:vector>
  </HeadingPairs>
  <TitlesOfParts>
    <vt:vector size="39" baseType="lpstr">
      <vt:lpstr>Office Theme</vt:lpstr>
      <vt:lpstr>Wisp</vt:lpstr>
      <vt:lpstr>Object Detection Using Convolutional Neural Networks</vt:lpstr>
      <vt:lpstr>Object Detection</vt:lpstr>
      <vt:lpstr>Detection—Challenges</vt:lpstr>
      <vt:lpstr>Object Detection as Classification</vt:lpstr>
      <vt:lpstr>Object Detection as Classification</vt:lpstr>
      <vt:lpstr>Object Detection as Classification</vt:lpstr>
      <vt:lpstr>PowerPoint Presentation</vt:lpstr>
      <vt:lpstr>Object Detection as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FLATTENING</vt:lpstr>
      <vt:lpstr>PowerPoint Presentation</vt:lpstr>
      <vt:lpstr>Object Detection with CNNs?</vt:lpstr>
      <vt:lpstr>Object Detection with CNNs: R-CNN</vt:lpstr>
      <vt:lpstr>R-CNN</vt:lpstr>
      <vt:lpstr>Selective search</vt:lpstr>
      <vt:lpstr>PowerPoint Presentation</vt:lpstr>
      <vt:lpstr>Object Detection with CNNs: R-CNN</vt:lpstr>
      <vt:lpstr>R-CNN: Problem</vt:lpstr>
      <vt:lpstr>Faster R-CNN</vt:lpstr>
      <vt:lpstr>Region Proposal Network : </vt:lpstr>
      <vt:lpstr>Non-maximum suppression(NMS): </vt:lpstr>
      <vt:lpstr>PowerPoint Presentation</vt:lpstr>
      <vt:lpstr>Faster R-CNN</vt:lpstr>
      <vt:lpstr>PowerPoint Presentation</vt:lpstr>
      <vt:lpstr>PowerPoint Presentation</vt:lpstr>
      <vt:lpstr>PowerPoint Presentation</vt:lpstr>
      <vt:lpstr>PowerPoint Presentation</vt:lpstr>
      <vt:lpstr>Resources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Detection Using Convolutional Neural Networks</dc:title>
  <dc:creator>VAMSI KRISHNA</dc:creator>
  <cp:lastModifiedBy>VAMSI KRISHNA</cp:lastModifiedBy>
  <cp:revision>32</cp:revision>
  <dcterms:created xsi:type="dcterms:W3CDTF">2020-02-09T11:56:35Z</dcterms:created>
  <dcterms:modified xsi:type="dcterms:W3CDTF">2020-02-19T07:46:49Z</dcterms:modified>
</cp:coreProperties>
</file>